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0"/>
  </p:notesMasterIdLst>
  <p:sldIdLst>
    <p:sldId id="260" r:id="rId2"/>
    <p:sldId id="141170577" r:id="rId3"/>
    <p:sldId id="447" r:id="rId4"/>
    <p:sldId id="141170578" r:id="rId5"/>
    <p:sldId id="438" r:id="rId6"/>
    <p:sldId id="443" r:id="rId7"/>
    <p:sldId id="448" r:id="rId8"/>
    <p:sldId id="444" r:id="rId9"/>
  </p:sldIdLst>
  <p:sldSz cx="1219200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49E"/>
    <a:srgbClr val="00929D"/>
    <a:srgbClr val="AAAAAA"/>
    <a:srgbClr val="709BD1"/>
    <a:srgbClr val="CA7474"/>
    <a:srgbClr val="A7B937"/>
    <a:srgbClr val="61BFBB"/>
    <a:srgbClr val="99FF66"/>
    <a:srgbClr val="50B4C8"/>
    <a:srgbClr val="008E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4659"/>
  </p:normalViewPr>
  <p:slideViewPr>
    <p:cSldViewPr snapToGrid="0">
      <p:cViewPr varScale="1">
        <p:scale>
          <a:sx n="67" d="100"/>
          <a:sy n="67" d="100"/>
        </p:scale>
        <p:origin x="131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ynbryanjones@yahoo.co.uk" userId="b4dad58eabf4dfb0" providerId="LiveId" clId="{87E52A31-66E1-4A0C-A08B-221EEE0879A2}"/>
    <pc:docChg chg="custSel modSld">
      <pc:chgData name="gwynbryanjones@yahoo.co.uk" userId="b4dad58eabf4dfb0" providerId="LiveId" clId="{87E52A31-66E1-4A0C-A08B-221EEE0879A2}" dt="2022-07-08T16:57:48.775" v="16" actId="207"/>
      <pc:docMkLst>
        <pc:docMk/>
      </pc:docMkLst>
      <pc:sldChg chg="addSp delSp modSp mod delAnim modAnim">
        <pc:chgData name="gwynbryanjones@yahoo.co.uk" userId="b4dad58eabf4dfb0" providerId="LiveId" clId="{87E52A31-66E1-4A0C-A08B-221EEE0879A2}" dt="2022-07-08T16:57:48.775" v="16" actId="207"/>
        <pc:sldMkLst>
          <pc:docMk/>
          <pc:sldMk cId="261644173" sldId="141170578"/>
        </pc:sldMkLst>
        <pc:spChg chg="add mod">
          <ac:chgData name="gwynbryanjones@yahoo.co.uk" userId="b4dad58eabf4dfb0" providerId="LiveId" clId="{87E52A31-66E1-4A0C-A08B-221EEE0879A2}" dt="2022-07-08T16:57:48.775" v="16" actId="207"/>
          <ac:spMkLst>
            <pc:docMk/>
            <pc:sldMk cId="261644173" sldId="141170578"/>
            <ac:spMk id="2" creationId="{CCBBE6A3-A856-08A2-2EB5-6AE2C47EFA59}"/>
          </ac:spMkLst>
        </pc:spChg>
        <pc:picChg chg="del">
          <ac:chgData name="gwynbryanjones@yahoo.co.uk" userId="b4dad58eabf4dfb0" providerId="LiveId" clId="{87E52A31-66E1-4A0C-A08B-221EEE0879A2}" dt="2022-07-08T16:48:34.061" v="0" actId="478"/>
          <ac:picMkLst>
            <pc:docMk/>
            <pc:sldMk cId="261644173" sldId="141170578"/>
            <ac:picMk id="2" creationId="{FA855EF3-4B9C-D7C2-5F1B-2AEBD8B56492}"/>
          </ac:picMkLst>
        </pc:picChg>
        <pc:picChg chg="add mod">
          <ac:chgData name="gwynbryanjones@yahoo.co.uk" userId="b4dad58eabf4dfb0" providerId="LiveId" clId="{87E52A31-66E1-4A0C-A08B-221EEE0879A2}" dt="2022-07-08T16:50:10.608" v="5" actId="14100"/>
          <ac:picMkLst>
            <pc:docMk/>
            <pc:sldMk cId="261644173" sldId="141170578"/>
            <ac:picMk id="3" creationId="{1723D968-45CC-E992-E2B3-0E5C93F890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6A743-9552-4594-9101-177F8F822B94}" type="datetimeFigureOut">
              <a:rPr lang="en-ZA" smtClean="0"/>
              <a:t>2022/07/08</a:t>
            </a:fld>
            <a:endParaRPr lang="en-ZA"/>
          </a:p>
        </p:txBody>
      </p:sp>
      <p:sp>
        <p:nvSpPr>
          <p:cNvPr id="4" name="Slide Image Placeholder 3"/>
          <p:cNvSpPr>
            <a:spLocks noGrp="1" noRot="1" noChangeAspect="1"/>
          </p:cNvSpPr>
          <p:nvPr>
            <p:ph type="sldImg" idx="2"/>
          </p:nvPr>
        </p:nvSpPr>
        <p:spPr>
          <a:xfrm>
            <a:off x="939800" y="1143000"/>
            <a:ext cx="4978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35FFF-635C-4A65-828E-90EFBB022F38}" type="slidenum">
              <a:rPr lang="en-ZA" smtClean="0"/>
              <a:t>‹#›</a:t>
            </a:fld>
            <a:endParaRPr lang="en-ZA"/>
          </a:p>
        </p:txBody>
      </p:sp>
    </p:spTree>
    <p:extLst>
      <p:ext uri="{BB962C8B-B14F-4D97-AF65-F5344CB8AC3E}">
        <p14:creationId xmlns:p14="http://schemas.microsoft.com/office/powerpoint/2010/main" val="130646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7035FFF-635C-4A65-828E-90EFBB022F38}" type="slidenum">
              <a:rPr lang="en-ZA" smtClean="0"/>
              <a:t>8</a:t>
            </a:fld>
            <a:endParaRPr lang="en-ZA"/>
          </a:p>
        </p:txBody>
      </p:sp>
    </p:spTree>
    <p:extLst>
      <p:ext uri="{BB962C8B-B14F-4D97-AF65-F5344CB8AC3E}">
        <p14:creationId xmlns:p14="http://schemas.microsoft.com/office/powerpoint/2010/main" val="172589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849297"/>
            <a:ext cx="10782300" cy="3695841"/>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637302"/>
            <a:ext cx="9228201" cy="1814322"/>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5D6DDF5-F713-438C-A64B-3F507963D2B5}" type="datetime1">
              <a:rPr lang="en-US" smtClean="0"/>
              <a:t>7/8/2022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Confidential Mitochondria Energy Company</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387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3004DB-1D50-45EB-9C24-3DE38A278C10}" type="datetime1">
              <a:rPr lang="en-US" smtClean="0"/>
              <a:t>7/8/2022</a:t>
            </a:fld>
            <a:endParaRPr lang="en-US" dirty="0"/>
          </a:p>
        </p:txBody>
      </p:sp>
      <p:sp>
        <p:nvSpPr>
          <p:cNvPr id="5" name="Footer Placeholder 4"/>
          <p:cNvSpPr>
            <a:spLocks noGrp="1"/>
          </p:cNvSpPr>
          <p:nvPr>
            <p:ph type="ftr" sz="quarter" idx="11"/>
          </p:nvPr>
        </p:nvSpPr>
        <p:spPr/>
        <p:txBody>
          <a:bodyPr/>
          <a:lstStyle/>
          <a:p>
            <a:r>
              <a:rPr lang="en-US"/>
              <a:t>Confidential Mitochondria Energy Company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635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766467"/>
            <a:ext cx="2628900" cy="52917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87467"/>
            <a:ext cx="7734300" cy="595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E7EF3-2EEA-4B80-989E-C0F2A36A8BB0}" type="datetime1">
              <a:rPr lang="en-US" smtClean="0"/>
              <a:t>7/8/2022</a:t>
            </a:fld>
            <a:endParaRPr lang="en-US" dirty="0"/>
          </a:p>
        </p:txBody>
      </p:sp>
      <p:sp>
        <p:nvSpPr>
          <p:cNvPr id="5" name="Footer Placeholder 4"/>
          <p:cNvSpPr>
            <a:spLocks noGrp="1"/>
          </p:cNvSpPr>
          <p:nvPr>
            <p:ph type="ftr" sz="quarter" idx="11"/>
          </p:nvPr>
        </p:nvSpPr>
        <p:spPr/>
        <p:txBody>
          <a:bodyPr/>
          <a:lstStyle/>
          <a:p>
            <a:r>
              <a:rPr lang="en-US"/>
              <a:t>Confidential Mitochondria Energy Company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4DB762-B58C-49A2-B873-0A327B673888}" type="datetime1">
              <a:rPr lang="en-US" smtClean="0"/>
              <a:t>7/8/2022</a:t>
            </a:fld>
            <a:endParaRPr lang="en-US" dirty="0"/>
          </a:p>
        </p:txBody>
      </p:sp>
      <p:sp>
        <p:nvSpPr>
          <p:cNvPr id="5" name="Footer Placeholder 4"/>
          <p:cNvSpPr>
            <a:spLocks noGrp="1"/>
          </p:cNvSpPr>
          <p:nvPr>
            <p:ph type="ftr" sz="quarter" idx="11"/>
          </p:nvPr>
        </p:nvSpPr>
        <p:spPr/>
        <p:txBody>
          <a:bodyPr/>
          <a:lstStyle/>
          <a:p>
            <a:r>
              <a:rPr lang="en-US"/>
              <a:t>Confidential Mitochondria Energy Company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611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845937"/>
            <a:ext cx="10780776" cy="3699201"/>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634362"/>
            <a:ext cx="9226296" cy="1814322"/>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B89979-5480-4695-9DBA-1B840AED3CF0}" type="datetime1">
              <a:rPr lang="en-US" smtClean="0"/>
              <a:t>7/8/2022</a:t>
            </a:fld>
            <a:endParaRPr lang="en-US" dirty="0"/>
          </a:p>
        </p:txBody>
      </p:sp>
      <p:sp>
        <p:nvSpPr>
          <p:cNvPr id="5" name="Footer Placeholder 4"/>
          <p:cNvSpPr>
            <a:spLocks noGrp="1"/>
          </p:cNvSpPr>
          <p:nvPr>
            <p:ph type="ftr" sz="quarter" idx="11"/>
          </p:nvPr>
        </p:nvSpPr>
        <p:spPr/>
        <p:txBody>
          <a:bodyPr/>
          <a:lstStyle/>
          <a:p>
            <a:r>
              <a:rPr lang="en-US"/>
              <a:t>Confidential Mitochondria Energy Company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119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2202573"/>
            <a:ext cx="4663440" cy="41527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2202573"/>
            <a:ext cx="4663440" cy="41527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EF2F4-7862-4FF1-A161-0917ED92DAB2}" type="datetime1">
              <a:rPr lang="en-US" smtClean="0"/>
              <a:t>7/8/2022</a:t>
            </a:fld>
            <a:endParaRPr lang="en-US" dirty="0"/>
          </a:p>
        </p:txBody>
      </p:sp>
      <p:sp>
        <p:nvSpPr>
          <p:cNvPr id="6" name="Footer Placeholder 5"/>
          <p:cNvSpPr>
            <a:spLocks noGrp="1"/>
          </p:cNvSpPr>
          <p:nvPr>
            <p:ph type="ftr" sz="quarter" idx="11"/>
          </p:nvPr>
        </p:nvSpPr>
        <p:spPr/>
        <p:txBody>
          <a:bodyPr/>
          <a:lstStyle/>
          <a:p>
            <a:r>
              <a:rPr lang="en-US"/>
              <a:t>Confidential Mitochondria Energy Company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230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249237"/>
            <a:ext cx="4663440" cy="797415"/>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3034765"/>
            <a:ext cx="4663440" cy="3527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246997"/>
            <a:ext cx="4663440" cy="79628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3032457"/>
            <a:ext cx="4663440" cy="3527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3E22CD-91B4-4AA2-AF04-EA2D1DDDAA84}" type="datetime1">
              <a:rPr lang="en-US" smtClean="0"/>
              <a:t>7/8/2022</a:t>
            </a:fld>
            <a:endParaRPr lang="en-US" dirty="0"/>
          </a:p>
        </p:txBody>
      </p:sp>
      <p:sp>
        <p:nvSpPr>
          <p:cNvPr id="8" name="Footer Placeholder 7"/>
          <p:cNvSpPr>
            <a:spLocks noGrp="1"/>
          </p:cNvSpPr>
          <p:nvPr>
            <p:ph type="ftr" sz="quarter" idx="11"/>
          </p:nvPr>
        </p:nvSpPr>
        <p:spPr/>
        <p:txBody>
          <a:bodyPr/>
          <a:lstStyle/>
          <a:p>
            <a:r>
              <a:rPr lang="en-US"/>
              <a:t>Confidential Mitochondria Energy Company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678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72209C-BED2-41A6-A3ED-20159BC50CFB}" type="datetime1">
              <a:rPr lang="en-US" smtClean="0"/>
              <a:t>7/8/2022</a:t>
            </a:fld>
            <a:endParaRPr lang="en-US" dirty="0"/>
          </a:p>
        </p:txBody>
      </p:sp>
      <p:sp>
        <p:nvSpPr>
          <p:cNvPr id="4" name="Footer Placeholder 3"/>
          <p:cNvSpPr>
            <a:spLocks noGrp="1"/>
          </p:cNvSpPr>
          <p:nvPr>
            <p:ph type="ftr" sz="quarter" idx="11"/>
          </p:nvPr>
        </p:nvSpPr>
        <p:spPr/>
        <p:txBody>
          <a:bodyPr/>
          <a:lstStyle/>
          <a:p>
            <a:r>
              <a:rPr lang="en-US"/>
              <a:t>Confidential Mitochondria Energy Company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269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B2C6C-54E0-4721-B42B-48BB0A4E2FF0}" type="datetime1">
              <a:rPr lang="en-US" smtClean="0"/>
              <a:t>7/8/2022</a:t>
            </a:fld>
            <a:endParaRPr lang="en-US" dirty="0"/>
          </a:p>
        </p:txBody>
      </p:sp>
      <p:sp>
        <p:nvSpPr>
          <p:cNvPr id="3" name="Footer Placeholder 2"/>
          <p:cNvSpPr>
            <a:spLocks noGrp="1"/>
          </p:cNvSpPr>
          <p:nvPr>
            <p:ph type="ftr" sz="quarter" idx="11"/>
          </p:nvPr>
        </p:nvSpPr>
        <p:spPr/>
        <p:txBody>
          <a:bodyPr/>
          <a:lstStyle/>
          <a:p>
            <a:r>
              <a:rPr lang="en-US"/>
              <a:t>Confidential Mitochondria Energy Company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582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97765"/>
            <a:ext cx="3383280" cy="2116709"/>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839964"/>
            <a:ext cx="6096000" cy="5039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768809"/>
            <a:ext cx="3398520" cy="3446924"/>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733A83C-7BE4-4534-B8ED-E070493D8585}" type="datetime1">
              <a:rPr lang="en-US" smtClean="0"/>
              <a:t>7/8/2022</a:t>
            </a:fld>
            <a:endParaRPr lang="en-US" dirty="0"/>
          </a:p>
        </p:txBody>
      </p:sp>
      <p:sp>
        <p:nvSpPr>
          <p:cNvPr id="6" name="Footer Placeholder 5"/>
          <p:cNvSpPr>
            <a:spLocks noGrp="1"/>
          </p:cNvSpPr>
          <p:nvPr>
            <p:ph type="ftr" sz="quarter" idx="11"/>
          </p:nvPr>
        </p:nvSpPr>
        <p:spPr/>
        <p:txBody>
          <a:bodyPr/>
          <a:lstStyle/>
          <a:p>
            <a:r>
              <a:rPr lang="en-US"/>
              <a:t>Confidential Mitochondria Energy Company</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362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973077"/>
            <a:ext cx="10780776" cy="676031"/>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876387"/>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6514388"/>
            <a:ext cx="9229344" cy="587975"/>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B11DDDD-14B5-4259-86FE-23E98E5A6F75}" type="datetime1">
              <a:rPr lang="en-US" smtClean="0"/>
              <a:t>7/8/2022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Confidential Mitochondria Energy Company</a:t>
            </a:r>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9759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50643"/>
            <a:ext cx="10772775" cy="18278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7" y="2217505"/>
            <a:ext cx="10753725" cy="4151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7068535"/>
            <a:ext cx="4114800" cy="251989"/>
          </a:xfrm>
          <a:prstGeom prst="rect">
            <a:avLst/>
          </a:prstGeom>
        </p:spPr>
        <p:txBody>
          <a:bodyPr vert="horz" lIns="91440" tIns="45720" rIns="91440" bIns="45720" rtlCol="0" anchor="ctr"/>
          <a:lstStyle>
            <a:lvl1pPr algn="l">
              <a:defRPr sz="950">
                <a:solidFill>
                  <a:schemeClr val="tx1">
                    <a:alpha val="80000"/>
                  </a:schemeClr>
                </a:solidFill>
              </a:defRPr>
            </a:lvl1pPr>
          </a:lstStyle>
          <a:p>
            <a:fld id="{83456D8A-BCF8-4E6D-A0B8-A71B9A5CC232}" type="datetime1">
              <a:rPr lang="en-US" smtClean="0"/>
              <a:t>7/8/2022</a:t>
            </a:fld>
            <a:endParaRPr lang="en-US" dirty="0"/>
          </a:p>
        </p:txBody>
      </p:sp>
      <p:sp>
        <p:nvSpPr>
          <p:cNvPr id="5" name="Footer Placeholder 4"/>
          <p:cNvSpPr>
            <a:spLocks noGrp="1"/>
          </p:cNvSpPr>
          <p:nvPr>
            <p:ph type="ftr" sz="quarter" idx="3"/>
          </p:nvPr>
        </p:nvSpPr>
        <p:spPr>
          <a:xfrm>
            <a:off x="685800" y="7225340"/>
            <a:ext cx="5029200" cy="251989"/>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Confidential Mitochondria Energy Company</a:t>
            </a:r>
            <a:endParaRPr lang="en-US" dirty="0"/>
          </a:p>
        </p:txBody>
      </p:sp>
      <p:sp>
        <p:nvSpPr>
          <p:cNvPr id="6" name="Slide Number Placeholder 5"/>
          <p:cNvSpPr>
            <a:spLocks noGrp="1"/>
          </p:cNvSpPr>
          <p:nvPr>
            <p:ph type="sldNum" sz="quarter" idx="4"/>
          </p:nvPr>
        </p:nvSpPr>
        <p:spPr>
          <a:xfrm>
            <a:off x="8763926" y="6477656"/>
            <a:ext cx="2926080" cy="1539977"/>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63412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egJb9HJIWaU?feature=oembed" TargetMode="Externa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h2v.eu/" TargetMode="Externa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6.png"/><Relationship Id="rId1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13.png"/><Relationship Id="rId12" Type="http://schemas.microsoft.com/office/2007/relationships/hdphoto" Target="../media/hdphoto5.wdp"/><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3.wdp"/><Relationship Id="rId15" Type="http://schemas.openxmlformats.org/officeDocument/2006/relationships/image" Target="../media/image18.png"/><Relationship Id="rId10" Type="http://schemas.openxmlformats.org/officeDocument/2006/relationships/image" Target="../media/image2.png"/><Relationship Id="rId19"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D7FE277-1E13-48D4-8C0A-D7785B2B19E2}"/>
              </a:ext>
            </a:extLst>
          </p:cNvPr>
          <p:cNvPicPr/>
          <p:nvPr/>
        </p:nvPicPr>
        <p:blipFill>
          <a:blip r:embed="rId2" cstate="print">
            <a:lum bright="70000" contrast="-70000"/>
            <a:extLst>
              <a:ext uri="{BEBA8EAE-BF5A-486C-A8C5-ECC9F3942E4B}">
                <a14:imgProps xmlns:a14="http://schemas.microsoft.com/office/drawing/2010/main">
                  <a14:imgLayer r:embed="rId3">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7" name="Date Placeholder 6">
            <a:extLst>
              <a:ext uri="{FF2B5EF4-FFF2-40B4-BE49-F238E27FC236}">
                <a16:creationId xmlns:a16="http://schemas.microsoft.com/office/drawing/2014/main" id="{0190913D-9DA8-4020-AE5F-85715835A54B}"/>
              </a:ext>
            </a:extLst>
          </p:cNvPr>
          <p:cNvSpPr>
            <a:spLocks noGrp="1"/>
          </p:cNvSpPr>
          <p:nvPr>
            <p:ph type="dt" sz="half" idx="10"/>
          </p:nvPr>
        </p:nvSpPr>
        <p:spPr>
          <a:xfrm>
            <a:off x="561109" y="7187083"/>
            <a:ext cx="1220932"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00CB60-0D7D-4A6C-B68A-8FCDC9BBC8F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0" name="Slide Number Placeholder 9">
            <a:extLst>
              <a:ext uri="{FF2B5EF4-FFF2-40B4-BE49-F238E27FC236}">
                <a16:creationId xmlns:a16="http://schemas.microsoft.com/office/drawing/2014/main" id="{3F2BBE36-25F0-4AAD-95FF-90BB65449651}"/>
              </a:ext>
            </a:extLst>
          </p:cNvPr>
          <p:cNvSpPr>
            <a:spLocks noGrp="1"/>
          </p:cNvSpPr>
          <p:nvPr>
            <p:ph type="sldNum" sz="quarter" idx="12"/>
          </p:nvPr>
        </p:nvSpPr>
        <p:spPr>
          <a:xfrm>
            <a:off x="11344908" y="7070191"/>
            <a:ext cx="847092" cy="4857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alpha val="25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FFFFFF">
                  <a:alpha val="25000"/>
                </a:srgbClr>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5C033A5C-3DF2-AB44-8B64-6638DB87B585}"/>
              </a:ext>
            </a:extLst>
          </p:cNvPr>
          <p:cNvSpPr>
            <a:spLocks noGrp="1"/>
          </p:cNvSpPr>
          <p:nvPr>
            <p:ph type="ctrTitle"/>
          </p:nvPr>
        </p:nvSpPr>
        <p:spPr>
          <a:xfrm>
            <a:off x="1419244" y="2033029"/>
            <a:ext cx="10447336" cy="4265082"/>
          </a:xfrm>
        </p:spPr>
        <p:txBody>
          <a:bodyPr vert="horz" lIns="91440" tIns="45720" rIns="91440" bIns="45720" rtlCol="0" anchor="b">
            <a:normAutofit/>
          </a:bodyPr>
          <a:lstStyle/>
          <a:p>
            <a:r>
              <a:rPr lang="en-US" sz="3200" dirty="0">
                <a:latin typeface="Arial" panose="020B0604020202020204" pitchFamily="34" charset="0"/>
                <a:cs typeface="Arial" panose="020B0604020202020204" pitchFamily="34" charset="0"/>
              </a:rPr>
              <a:t>	</a:t>
            </a:r>
          </a:p>
        </p:txBody>
      </p:sp>
      <p:pic>
        <p:nvPicPr>
          <p:cNvPr id="16" name="Grafik 4">
            <a:extLst>
              <a:ext uri="{FF2B5EF4-FFF2-40B4-BE49-F238E27FC236}">
                <a16:creationId xmlns:a16="http://schemas.microsoft.com/office/drawing/2014/main" id="{EE6D40F3-49AB-3F49-84AE-B3D1515B7841}"/>
              </a:ext>
            </a:extLst>
          </p:cNvPr>
          <p:cNvPicPr>
            <a:picLocks noChangeAspect="1"/>
          </p:cNvPicPr>
          <p:nvPr/>
        </p:nvPicPr>
        <p:blipFill>
          <a:blip r:embed="rId4">
            <a:clrChange>
              <a:clrFrom>
                <a:srgbClr val="FAFAFB"/>
              </a:clrFrom>
              <a:clrTo>
                <a:srgbClr val="FAFAFB">
                  <a:alpha val="0"/>
                </a:srgbClr>
              </a:clrTo>
            </a:clrChange>
          </a:blip>
          <a:stretch>
            <a:fillRect/>
          </a:stretch>
        </p:blipFill>
        <p:spPr>
          <a:xfrm rot="200615">
            <a:off x="2872697" y="88037"/>
            <a:ext cx="9480163" cy="5069607"/>
          </a:xfrm>
          <a:prstGeom prst="rect">
            <a:avLst/>
          </a:prstGeom>
        </p:spPr>
      </p:pic>
      <p:pic>
        <p:nvPicPr>
          <p:cNvPr id="4" name="Picture 3">
            <a:extLst>
              <a:ext uri="{FF2B5EF4-FFF2-40B4-BE49-F238E27FC236}">
                <a16:creationId xmlns:a16="http://schemas.microsoft.com/office/drawing/2014/main" id="{6B71B205-F2B9-419C-9921-5BBBE0D996D4}"/>
              </a:ext>
            </a:extLst>
          </p:cNvPr>
          <p:cNvPicPr/>
          <p:nvPr/>
        </p:nvPicPr>
        <p:blipFill>
          <a:blip r:embed="rId5" cstate="print">
            <a:extLst>
              <a:ext uri="{BEBA8EAE-BF5A-486C-A8C5-ECC9F3942E4B}">
                <a14:imgProps xmlns:a14="http://schemas.microsoft.com/office/drawing/2010/main">
                  <a14:imgLayer r:embed="rId6">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176492" y="1514068"/>
            <a:ext cx="4001315" cy="4060503"/>
          </a:xfrm>
          <a:prstGeom prst="rect">
            <a:avLst/>
          </a:prstGeom>
        </p:spPr>
      </p:pic>
      <p:sp>
        <p:nvSpPr>
          <p:cNvPr id="12" name="Text Box 10">
            <a:extLst>
              <a:ext uri="{FF2B5EF4-FFF2-40B4-BE49-F238E27FC236}">
                <a16:creationId xmlns:a16="http://schemas.microsoft.com/office/drawing/2014/main" id="{CA3A8197-99A3-3D4C-9F5E-43BBC44F1672}"/>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defTabSz="914235">
              <a:lnSpc>
                <a:spcPct val="115000"/>
              </a:lnSpc>
              <a:spcAft>
                <a:spcPts val="1000"/>
              </a:spcAft>
            </a:pPr>
            <a:r>
              <a:rPr lang="en-US" sz="1400" kern="0" dirty="0">
                <a:solidFill>
                  <a:srgbClr val="99FF66"/>
                </a:solidFill>
                <a:latin typeface="Calibri" panose="020F0502020204030204" pitchFamily="34" charset="0"/>
                <a:ea typeface="Calibri"/>
                <a:cs typeface="Times New Roman"/>
              </a:rPr>
              <a:t>Energy Systems</a:t>
            </a:r>
          </a:p>
        </p:txBody>
      </p:sp>
      <p:sp>
        <p:nvSpPr>
          <p:cNvPr id="17" name="TextBox 16">
            <a:extLst>
              <a:ext uri="{FF2B5EF4-FFF2-40B4-BE49-F238E27FC236}">
                <a16:creationId xmlns:a16="http://schemas.microsoft.com/office/drawing/2014/main" id="{A87DF135-B5B4-D944-8B11-E2BF28B4D68F}"/>
              </a:ext>
            </a:extLst>
          </p:cNvPr>
          <p:cNvSpPr txBox="1"/>
          <p:nvPr/>
        </p:nvSpPr>
        <p:spPr>
          <a:xfrm>
            <a:off x="1276350" y="6022868"/>
            <a:ext cx="9496406" cy="1015663"/>
          </a:xfrm>
          <a:prstGeom prst="rect">
            <a:avLst/>
          </a:prstGeom>
          <a:noFill/>
        </p:spPr>
        <p:txBody>
          <a:bodyPr wrap="square">
            <a:spAutoFit/>
          </a:bodyPr>
          <a:lstStyle/>
          <a:p>
            <a:r>
              <a:rPr lang="en-ZA" sz="2400" dirty="0">
                <a:solidFill>
                  <a:schemeClr val="bg1"/>
                </a:solidFill>
                <a:latin typeface="Arial" panose="020B0604020202020204" pitchFamily="34" charset="0"/>
                <a:cs typeface="Arial" panose="020B0604020202020204" pitchFamily="34" charset="0"/>
              </a:rPr>
              <a:t>Mitochondria Energy Systems- A New Era in Energy Generation</a:t>
            </a:r>
            <a:r>
              <a:rPr lang="en-ZA" dirty="0">
                <a:solidFill>
                  <a:schemeClr val="bg1"/>
                </a:solidFill>
                <a:latin typeface="Arial" panose="020B0604020202020204" pitchFamily="34" charset="0"/>
                <a:cs typeface="Arial" panose="020B0604020202020204" pitchFamily="34" charset="0"/>
              </a:rPr>
              <a:t> </a:t>
            </a:r>
          </a:p>
          <a:p>
            <a:pPr algn="r"/>
            <a:r>
              <a:rPr lang="en-ZA" sz="1800" dirty="0">
                <a:solidFill>
                  <a:schemeClr val="bg1"/>
                </a:solidFill>
                <a:latin typeface="Arial" panose="020B0604020202020204" pitchFamily="34" charset="0"/>
                <a:cs typeface="Arial" panose="020B0604020202020204" pitchFamily="34" charset="0"/>
              </a:rPr>
              <a:t>		</a:t>
            </a:r>
          </a:p>
          <a:p>
            <a:pPr algn="r"/>
            <a:r>
              <a:rPr lang="en-ZA" dirty="0">
                <a:solidFill>
                  <a:schemeClr val="bg1"/>
                </a:solidFill>
                <a:latin typeface="Arial" panose="020B0604020202020204" pitchFamily="34" charset="0"/>
                <a:cs typeface="Arial" panose="020B0604020202020204" pitchFamily="34" charset="0"/>
              </a:rPr>
              <a:t>February 2022</a:t>
            </a:r>
            <a:endParaRPr lang="en-ZA"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05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6B71B205-F2B9-419C-9921-5BBBE0D996D4}"/>
              </a:ext>
            </a:extLst>
          </p:cNvPr>
          <p:cNvPicPr/>
          <p:nvPr/>
        </p:nvPicPr>
        <p:blipFill>
          <a:blip r:embed="rId2" cstate="print">
            <a:extLst>
              <a:ext uri="{BEBA8EAE-BF5A-486C-A8C5-ECC9F3942E4B}">
                <a14:imgProps xmlns:a14="http://schemas.microsoft.com/office/drawing/2010/main">
                  <a14:imgLayer r:embed="rId3">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103909" y="6774341"/>
            <a:ext cx="862446" cy="817948"/>
          </a:xfrm>
          <a:prstGeom prst="rect">
            <a:avLst/>
          </a:prstGeom>
        </p:spPr>
      </p:pic>
      <p:pic>
        <p:nvPicPr>
          <p:cNvPr id="5" name="Picture 4">
            <a:extLst>
              <a:ext uri="{FF2B5EF4-FFF2-40B4-BE49-F238E27FC236}">
                <a16:creationId xmlns:a16="http://schemas.microsoft.com/office/drawing/2014/main" id="{ED7FE277-1E13-48D4-8C0A-D7785B2B19E2}"/>
              </a:ext>
            </a:extLst>
          </p:cNvPr>
          <p:cNvPicPr/>
          <p:nvPr/>
        </p:nvPicPr>
        <p:blipFill>
          <a:blip r:embed="rId4" cstate="print">
            <a:lum bright="70000" contrast="-70000"/>
            <a:extLst>
              <a:ext uri="{BEBA8EAE-BF5A-486C-A8C5-ECC9F3942E4B}">
                <a14:imgProps xmlns:a14="http://schemas.microsoft.com/office/drawing/2010/main">
                  <a14:imgLayer r:embed="rId5">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DAC03838-9831-954C-8016-AC658BC91632}"/>
              </a:ext>
            </a:extLst>
          </p:cNvPr>
          <p:cNvSpPr/>
          <p:nvPr/>
        </p:nvSpPr>
        <p:spPr>
          <a:xfrm>
            <a:off x="1581059" y="531079"/>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14" name="Text Box 10">
            <a:extLst>
              <a:ext uri="{FF2B5EF4-FFF2-40B4-BE49-F238E27FC236}">
                <a16:creationId xmlns:a16="http://schemas.microsoft.com/office/drawing/2014/main" id="{7A436064-35F3-EB44-96A0-BB31E1489091}"/>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grpSp>
        <p:nvGrpSpPr>
          <p:cNvPr id="78" name="Group 77">
            <a:extLst>
              <a:ext uri="{FF2B5EF4-FFF2-40B4-BE49-F238E27FC236}">
                <a16:creationId xmlns:a16="http://schemas.microsoft.com/office/drawing/2014/main" id="{ABD908A3-C395-1A4B-95F6-EF71DEE5C485}"/>
              </a:ext>
            </a:extLst>
          </p:cNvPr>
          <p:cNvGrpSpPr/>
          <p:nvPr/>
        </p:nvGrpSpPr>
        <p:grpSpPr>
          <a:xfrm>
            <a:off x="1297893" y="66614"/>
            <a:ext cx="9898183" cy="584775"/>
            <a:chOff x="-754182" y="447707"/>
            <a:chExt cx="9898183" cy="584775"/>
          </a:xfrm>
        </p:grpSpPr>
        <p:sp>
          <p:nvSpPr>
            <p:cNvPr id="79" name="Rectangle 78">
              <a:extLst>
                <a:ext uri="{FF2B5EF4-FFF2-40B4-BE49-F238E27FC236}">
                  <a16:creationId xmlns:a16="http://schemas.microsoft.com/office/drawing/2014/main" id="{BFBE07C8-C5B9-8D47-9372-B3028B0F0D8D}"/>
                </a:ext>
              </a:extLst>
            </p:cNvPr>
            <p:cNvSpPr/>
            <p:nvPr/>
          </p:nvSpPr>
          <p:spPr>
            <a:xfrm>
              <a:off x="-754182" y="447707"/>
              <a:ext cx="9147704" cy="584775"/>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dirty="0">
                  <a:solidFill>
                    <a:prstClr val="white"/>
                  </a:solidFill>
                  <a:latin typeface=" Arail Nova"/>
                  <a:ea typeface="Arial Unicode MS" panose="020B0604020202020204" pitchFamily="34" charset="-128"/>
                  <a:cs typeface="Arial" panose="020B0604020202020204" pitchFamily="34" charset="0"/>
                </a:rPr>
                <a:t>Our Founding Philosophy</a:t>
              </a:r>
              <a:endParaRPr kumimoji="0" lang="en-US" sz="3200" b="0" i="0" u="none" strike="noStrike" kern="1200" cap="none" spc="0" normalizeH="0" baseline="0" noProof="0" dirty="0">
                <a:ln>
                  <a:noFill/>
                </a:ln>
                <a:solidFill>
                  <a:prstClr val="white"/>
                </a:solidFill>
                <a:effectLst/>
                <a:uLnTx/>
                <a:uFillTx/>
                <a:latin typeface=" Arail Nova"/>
                <a:ea typeface="Arial Unicode MS" panose="020B0604020202020204" pitchFamily="34" charset="-128"/>
                <a:cs typeface="Arial" panose="020B0604020202020204" pitchFamily="34" charset="0"/>
              </a:endParaRPr>
            </a:p>
          </p:txBody>
        </p:sp>
        <p:sp>
          <p:nvSpPr>
            <p:cNvPr id="80" name="Rectangle 79">
              <a:extLst>
                <a:ext uri="{FF2B5EF4-FFF2-40B4-BE49-F238E27FC236}">
                  <a16:creationId xmlns:a16="http://schemas.microsoft.com/office/drawing/2014/main" id="{E34112BB-114A-A74A-A50D-BC6C81C2BFBB}"/>
                </a:ext>
              </a:extLst>
            </p:cNvPr>
            <p:cNvSpPr/>
            <p:nvPr/>
          </p:nvSpPr>
          <p:spPr>
            <a:xfrm>
              <a:off x="1" y="579043"/>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69B0C739-DE48-C6A4-85B8-FB4AC7EE5F4B}"/>
              </a:ext>
            </a:extLst>
          </p:cNvPr>
          <p:cNvGrpSpPr/>
          <p:nvPr/>
        </p:nvGrpSpPr>
        <p:grpSpPr>
          <a:xfrm>
            <a:off x="1052654" y="4817895"/>
            <a:ext cx="1825079" cy="1784793"/>
            <a:chOff x="2442098" y="2386924"/>
            <a:chExt cx="4251576" cy="4363500"/>
          </a:xfrm>
        </p:grpSpPr>
        <p:grpSp>
          <p:nvGrpSpPr>
            <p:cNvPr id="20" name="Group 19">
              <a:extLst>
                <a:ext uri="{FF2B5EF4-FFF2-40B4-BE49-F238E27FC236}">
                  <a16:creationId xmlns:a16="http://schemas.microsoft.com/office/drawing/2014/main" id="{B6118269-E0FD-218F-5F5D-B1364EA0B539}"/>
                </a:ext>
              </a:extLst>
            </p:cNvPr>
            <p:cNvGrpSpPr/>
            <p:nvPr/>
          </p:nvGrpSpPr>
          <p:grpSpPr>
            <a:xfrm>
              <a:off x="2442098" y="2386924"/>
              <a:ext cx="4251576" cy="4243244"/>
              <a:chOff x="2442097" y="2386924"/>
              <a:chExt cx="4251576" cy="4243244"/>
            </a:xfrm>
          </p:grpSpPr>
          <p:sp>
            <p:nvSpPr>
              <p:cNvPr id="24" name="Oval 23">
                <a:extLst>
                  <a:ext uri="{FF2B5EF4-FFF2-40B4-BE49-F238E27FC236}">
                    <a16:creationId xmlns:a16="http://schemas.microsoft.com/office/drawing/2014/main" id="{C5A83804-879F-57FF-4847-43EF634ECCF3}"/>
                  </a:ext>
                </a:extLst>
              </p:cNvPr>
              <p:cNvSpPr/>
              <p:nvPr/>
            </p:nvSpPr>
            <p:spPr>
              <a:xfrm>
                <a:off x="2450326" y="2386924"/>
                <a:ext cx="4243347" cy="4242477"/>
              </a:xfrm>
              <a:prstGeom prst="ellipse">
                <a:avLst/>
              </a:prstGeom>
              <a:solidFill>
                <a:srgbClr val="000000">
                  <a:alpha val="50000"/>
                </a:srgbClr>
              </a:solidFill>
              <a:ln w="12700" cap="flat" cmpd="sng" algn="ctr">
                <a:noFill/>
                <a:prstDash val="solid"/>
                <a:miter lim="800000"/>
              </a:ln>
              <a:effectLst/>
            </p:spPr>
            <p:txBody>
              <a:bodyPr rtlCol="0" anchor="ctr"/>
              <a:lstStyle/>
              <a:p>
                <a:pPr algn="ctr" defTabSz="975386">
                  <a:defRPr/>
                </a:pPr>
                <a:endParaRPr lang="en-US" sz="1280" kern="0">
                  <a:solidFill>
                    <a:prstClr val="white"/>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7E247C8-9A1D-4D76-1962-218BE6716587}"/>
                  </a:ext>
                </a:extLst>
              </p:cNvPr>
              <p:cNvSpPr/>
              <p:nvPr/>
            </p:nvSpPr>
            <p:spPr>
              <a:xfrm>
                <a:off x="2442097" y="2387691"/>
                <a:ext cx="4243347" cy="4242477"/>
              </a:xfrm>
              <a:prstGeom prst="ellipse">
                <a:avLst/>
              </a:prstGeom>
              <a:solidFill>
                <a:srgbClr val="FFC000"/>
              </a:solidFill>
              <a:ln w="12700" cap="flat" cmpd="sng" algn="ctr">
                <a:noFill/>
                <a:prstDash val="solid"/>
                <a:miter lim="800000"/>
              </a:ln>
              <a:effectLst/>
            </p:spPr>
            <p:txBody>
              <a:bodyPr rtlCol="0" anchor="t"/>
              <a:lstStyle/>
              <a:p>
                <a:pPr algn="ctr" defTabSz="975386">
                  <a:defRPr/>
                </a:pPr>
                <a:r>
                  <a:rPr lang="en-US" sz="1355" kern="0" dirty="0">
                    <a:solidFill>
                      <a:prstClr val="white"/>
                    </a:solidFill>
                    <a:latin typeface="Arial" panose="020B0604020202020204" pitchFamily="34" charset="0"/>
                    <a:cs typeface="Arial" panose="020B0604020202020204" pitchFamily="34" charset="0"/>
                  </a:rPr>
                  <a:t>The Energy System</a:t>
                </a:r>
              </a:p>
            </p:txBody>
          </p:sp>
        </p:grpSp>
        <p:grpSp>
          <p:nvGrpSpPr>
            <p:cNvPr id="21" name="Group 20">
              <a:extLst>
                <a:ext uri="{FF2B5EF4-FFF2-40B4-BE49-F238E27FC236}">
                  <a16:creationId xmlns:a16="http://schemas.microsoft.com/office/drawing/2014/main" id="{ED893719-C47E-7FF3-2D3B-1EDB4DB4DC3C}"/>
                </a:ext>
              </a:extLst>
            </p:cNvPr>
            <p:cNvGrpSpPr/>
            <p:nvPr/>
          </p:nvGrpSpPr>
          <p:grpSpPr>
            <a:xfrm>
              <a:off x="3325323" y="4129174"/>
              <a:ext cx="2493354" cy="2621250"/>
              <a:chOff x="3325323" y="4129174"/>
              <a:chExt cx="2493354" cy="2621250"/>
            </a:xfrm>
          </p:grpSpPr>
          <p:sp>
            <p:nvSpPr>
              <p:cNvPr id="22" name="Oval 21">
                <a:extLst>
                  <a:ext uri="{FF2B5EF4-FFF2-40B4-BE49-F238E27FC236}">
                    <a16:creationId xmlns:a16="http://schemas.microsoft.com/office/drawing/2014/main" id="{6A610501-E3E6-6CEE-64EF-67849FCC7523}"/>
                  </a:ext>
                </a:extLst>
              </p:cNvPr>
              <p:cNvSpPr/>
              <p:nvPr/>
            </p:nvSpPr>
            <p:spPr>
              <a:xfrm>
                <a:off x="3325323" y="4129174"/>
                <a:ext cx="2493354" cy="2500227"/>
              </a:xfrm>
              <a:prstGeom prst="ellipse">
                <a:avLst/>
              </a:prstGeom>
              <a:solidFill>
                <a:srgbClr val="000000">
                  <a:alpha val="50000"/>
                </a:srgbClr>
              </a:solidFill>
              <a:ln w="12700" cap="flat" cmpd="sng" algn="ctr">
                <a:noFill/>
                <a:prstDash val="solid"/>
                <a:miter lim="800000"/>
              </a:ln>
              <a:effectLst/>
            </p:spPr>
            <p:txBody>
              <a:bodyPr rtlCol="0" anchor="ctr"/>
              <a:lstStyle/>
              <a:p>
                <a:pPr algn="ctr" defTabSz="975386">
                  <a:defRPr/>
                </a:pPr>
                <a:endParaRPr lang="en-US" sz="1280" kern="0">
                  <a:solidFill>
                    <a:prstClr val="white"/>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ACD69227-C3F1-8CAE-C70F-4893FEF1EC27}"/>
                  </a:ext>
                </a:extLst>
              </p:cNvPr>
              <p:cNvSpPr/>
              <p:nvPr/>
            </p:nvSpPr>
            <p:spPr>
              <a:xfrm>
                <a:off x="3325323" y="4250197"/>
                <a:ext cx="2493354" cy="2500227"/>
              </a:xfrm>
              <a:prstGeom prst="ellipse">
                <a:avLst/>
              </a:prstGeom>
              <a:solidFill>
                <a:srgbClr val="0070C0"/>
              </a:solidFill>
              <a:ln w="12700" cap="flat" cmpd="sng" algn="ctr">
                <a:noFill/>
                <a:prstDash val="solid"/>
                <a:miter lim="800000"/>
              </a:ln>
              <a:effectLst/>
            </p:spPr>
            <p:txBody>
              <a:bodyPr rtlCol="0" anchor="ctr"/>
              <a:lstStyle/>
              <a:p>
                <a:pPr algn="ctr" defTabSz="975386">
                  <a:defRPr/>
                </a:pPr>
                <a:r>
                  <a:rPr lang="en-US" sz="1280" kern="0" dirty="0">
                    <a:solidFill>
                      <a:prstClr val="white"/>
                    </a:solidFill>
                    <a:latin typeface="Arial" panose="020B0604020202020204" pitchFamily="34" charset="0"/>
                    <a:cs typeface="Arial" panose="020B0604020202020204" pitchFamily="34" charset="0"/>
                  </a:rPr>
                  <a:t>The Power System</a:t>
                </a:r>
              </a:p>
            </p:txBody>
          </p:sp>
        </p:grpSp>
      </p:grpSp>
      <p:grpSp>
        <p:nvGrpSpPr>
          <p:cNvPr id="26" name="Group 25">
            <a:extLst>
              <a:ext uri="{FF2B5EF4-FFF2-40B4-BE49-F238E27FC236}">
                <a16:creationId xmlns:a16="http://schemas.microsoft.com/office/drawing/2014/main" id="{96A55284-63A4-D314-A907-379E6891EA28}"/>
              </a:ext>
            </a:extLst>
          </p:cNvPr>
          <p:cNvGrpSpPr/>
          <p:nvPr/>
        </p:nvGrpSpPr>
        <p:grpSpPr>
          <a:xfrm>
            <a:off x="3562492" y="4485175"/>
            <a:ext cx="2395391" cy="2289166"/>
            <a:chOff x="1504809" y="574642"/>
            <a:chExt cx="6056118" cy="6175785"/>
          </a:xfrm>
        </p:grpSpPr>
        <p:grpSp>
          <p:nvGrpSpPr>
            <p:cNvPr id="27" name="Group 26">
              <a:extLst>
                <a:ext uri="{FF2B5EF4-FFF2-40B4-BE49-F238E27FC236}">
                  <a16:creationId xmlns:a16="http://schemas.microsoft.com/office/drawing/2014/main" id="{10BBF8C4-C994-DFCA-AE2B-E262D189691B}"/>
                </a:ext>
              </a:extLst>
            </p:cNvPr>
            <p:cNvGrpSpPr/>
            <p:nvPr/>
          </p:nvGrpSpPr>
          <p:grpSpPr>
            <a:xfrm>
              <a:off x="1504809" y="574642"/>
              <a:ext cx="6056118" cy="6054759"/>
              <a:chOff x="1504809" y="574642"/>
              <a:chExt cx="6056118" cy="6054759"/>
            </a:xfrm>
          </p:grpSpPr>
          <p:sp>
            <p:nvSpPr>
              <p:cNvPr id="34" name="Oval 33">
                <a:extLst>
                  <a:ext uri="{FF2B5EF4-FFF2-40B4-BE49-F238E27FC236}">
                    <a16:creationId xmlns:a16="http://schemas.microsoft.com/office/drawing/2014/main" id="{D96D1C7E-E1A1-0D3E-3357-005C0844E93A}"/>
                  </a:ext>
                </a:extLst>
              </p:cNvPr>
              <p:cNvSpPr/>
              <p:nvPr/>
            </p:nvSpPr>
            <p:spPr>
              <a:xfrm>
                <a:off x="1583073" y="652855"/>
                <a:ext cx="5977854" cy="5976546"/>
              </a:xfrm>
              <a:prstGeom prst="ellipse">
                <a:avLst/>
              </a:prstGeom>
              <a:solidFill>
                <a:srgbClr val="000000">
                  <a:alpha val="50000"/>
                </a:srgbClr>
              </a:solidFill>
              <a:ln w="12700" cap="flat" cmpd="sng" algn="ctr">
                <a:noFill/>
                <a:prstDash val="solid"/>
                <a:miter lim="800000"/>
              </a:ln>
              <a:effectLst/>
            </p:spPr>
            <p:txBody>
              <a:bodyPr rtlCol="0" anchor="ctr"/>
              <a:lstStyle/>
              <a:p>
                <a:pPr algn="ctr" defTabSz="975386">
                  <a:defRPr/>
                </a:pPr>
                <a:endParaRPr lang="en-US" sz="1280" kern="0">
                  <a:solidFill>
                    <a:prstClr val="white"/>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7527AB00-13C8-BD03-449A-6CC328517D57}"/>
                  </a:ext>
                </a:extLst>
              </p:cNvPr>
              <p:cNvSpPr/>
              <p:nvPr/>
            </p:nvSpPr>
            <p:spPr>
              <a:xfrm>
                <a:off x="1504809" y="574642"/>
                <a:ext cx="5977854" cy="5976547"/>
              </a:xfrm>
              <a:prstGeom prst="ellipse">
                <a:avLst/>
              </a:prstGeom>
              <a:solidFill>
                <a:schemeClr val="accent3"/>
              </a:solidFill>
              <a:ln w="12700" cap="flat" cmpd="sng" algn="ctr">
                <a:noFill/>
                <a:prstDash val="solid"/>
                <a:miter lim="800000"/>
              </a:ln>
              <a:effectLst/>
            </p:spPr>
            <p:txBody>
              <a:bodyPr rtlCol="0" anchor="t"/>
              <a:lstStyle/>
              <a:p>
                <a:pPr algn="ctr" defTabSz="975386">
                  <a:defRPr/>
                </a:pPr>
                <a:r>
                  <a:rPr lang="en-US" sz="1355" kern="0" dirty="0">
                    <a:solidFill>
                      <a:schemeClr val="bg1"/>
                    </a:solidFill>
                    <a:latin typeface="Arial" panose="020B0604020202020204" pitchFamily="34" charset="0"/>
                    <a:cs typeface="Arial" panose="020B0604020202020204" pitchFamily="34" charset="0"/>
                  </a:rPr>
                  <a:t>The Economy</a:t>
                </a:r>
              </a:p>
              <a:p>
                <a:pPr algn="ctr" defTabSz="975386">
                  <a:defRPr/>
                </a:pPr>
                <a:endParaRPr lang="en-US" sz="1280" kern="0" dirty="0">
                  <a:solidFill>
                    <a:srgbClr val="50B4C8"/>
                  </a:solidFill>
                  <a:latin typeface="Arial" panose="020B0604020202020204" pitchFamily="34" charset="0"/>
                  <a:cs typeface="Arial" panose="020B0604020202020204" pitchFamily="34" charset="0"/>
                </a:endParaRPr>
              </a:p>
              <a:p>
                <a:pPr algn="ctr" defTabSz="975386">
                  <a:defRPr/>
                </a:pPr>
                <a:endParaRPr lang="en-US" sz="1280" kern="0" dirty="0">
                  <a:solidFill>
                    <a:srgbClr val="50B4C8"/>
                  </a:solidFill>
                  <a:latin typeface="Arial" panose="020B0604020202020204" pitchFamily="34" charset="0"/>
                  <a:cs typeface="Arial" panose="020B0604020202020204" pitchFamily="34" charset="0"/>
                </a:endParaRPr>
              </a:p>
              <a:p>
                <a:pPr algn="ctr" defTabSz="975386">
                  <a:defRPr/>
                </a:pPr>
                <a:endParaRPr lang="en-US" sz="1280" kern="0" dirty="0">
                  <a:solidFill>
                    <a:srgbClr val="50B4C8"/>
                  </a:solidFill>
                  <a:latin typeface="Arial" panose="020B0604020202020204" pitchFamily="34" charset="0"/>
                  <a:cs typeface="Arial" panose="020B0604020202020204" pitchFamily="34" charset="0"/>
                </a:endParaRPr>
              </a:p>
              <a:p>
                <a:pPr algn="ctr" defTabSz="975386">
                  <a:defRPr/>
                </a:pPr>
                <a:endParaRPr lang="en-US" sz="1280" kern="0" dirty="0">
                  <a:solidFill>
                    <a:srgbClr val="50B4C8"/>
                  </a:solidFill>
                  <a:latin typeface="Arial" panose="020B0604020202020204" pitchFamily="34" charset="0"/>
                  <a:cs typeface="Arial" panose="020B0604020202020204" pitchFamily="34" charset="0"/>
                </a:endParaRPr>
              </a:p>
              <a:p>
                <a:pPr algn="ctr" defTabSz="975386">
                  <a:defRPr/>
                </a:pPr>
                <a:endParaRPr lang="en-US" sz="1280" kern="0" dirty="0">
                  <a:solidFill>
                    <a:prstClr val="white"/>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27E4B68A-F1BF-85C7-BF84-EE87B8D92D84}"/>
                </a:ext>
              </a:extLst>
            </p:cNvPr>
            <p:cNvGrpSpPr/>
            <p:nvPr/>
          </p:nvGrpSpPr>
          <p:grpSpPr>
            <a:xfrm>
              <a:off x="2450327" y="1986142"/>
              <a:ext cx="4243347" cy="4764282"/>
              <a:chOff x="2450326" y="1986142"/>
              <a:chExt cx="4243347" cy="4764282"/>
            </a:xfrm>
          </p:grpSpPr>
          <p:sp>
            <p:nvSpPr>
              <p:cNvPr id="32" name="Oval 31">
                <a:extLst>
                  <a:ext uri="{FF2B5EF4-FFF2-40B4-BE49-F238E27FC236}">
                    <a16:creationId xmlns:a16="http://schemas.microsoft.com/office/drawing/2014/main" id="{85CA5267-7B93-4F16-8C11-B68C586BA3AC}"/>
                  </a:ext>
                </a:extLst>
              </p:cNvPr>
              <p:cNvSpPr/>
              <p:nvPr/>
            </p:nvSpPr>
            <p:spPr>
              <a:xfrm>
                <a:off x="2450326" y="2386924"/>
                <a:ext cx="4243347" cy="4242477"/>
              </a:xfrm>
              <a:prstGeom prst="ellipse">
                <a:avLst/>
              </a:prstGeom>
              <a:solidFill>
                <a:srgbClr val="000000">
                  <a:alpha val="50000"/>
                </a:srgbClr>
              </a:solidFill>
              <a:ln w="12700" cap="flat" cmpd="sng" algn="ctr">
                <a:noFill/>
                <a:prstDash val="solid"/>
                <a:miter lim="800000"/>
              </a:ln>
              <a:effectLst/>
            </p:spPr>
            <p:txBody>
              <a:bodyPr rtlCol="0" anchor="ctr"/>
              <a:lstStyle/>
              <a:p>
                <a:pPr algn="ctr" defTabSz="975386">
                  <a:defRPr/>
                </a:pPr>
                <a:endParaRPr lang="en-US" sz="1280" kern="0">
                  <a:solidFill>
                    <a:prstClr val="white"/>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B315CD89-CAE3-4056-DCE0-57662350AD30}"/>
                  </a:ext>
                </a:extLst>
              </p:cNvPr>
              <p:cNvSpPr/>
              <p:nvPr/>
            </p:nvSpPr>
            <p:spPr>
              <a:xfrm>
                <a:off x="2450326" y="1986142"/>
                <a:ext cx="4243347" cy="4764282"/>
              </a:xfrm>
              <a:prstGeom prst="ellipse">
                <a:avLst/>
              </a:prstGeom>
              <a:solidFill>
                <a:srgbClr val="FFC000"/>
              </a:solidFill>
              <a:ln w="12700" cap="flat" cmpd="sng" algn="ctr">
                <a:noFill/>
                <a:prstDash val="solid"/>
                <a:miter lim="800000"/>
              </a:ln>
              <a:effectLst/>
            </p:spPr>
            <p:txBody>
              <a:bodyPr rtlCol="0" anchor="t"/>
              <a:lstStyle/>
              <a:p>
                <a:pPr algn="ctr" defTabSz="975386">
                  <a:defRPr/>
                </a:pPr>
                <a:r>
                  <a:rPr lang="en-US" sz="1280" kern="0" dirty="0">
                    <a:solidFill>
                      <a:prstClr val="white"/>
                    </a:solidFill>
                    <a:latin typeface="Arial" panose="020B0604020202020204" pitchFamily="34" charset="0"/>
                    <a:cs typeface="Arial" panose="020B0604020202020204" pitchFamily="34" charset="0"/>
                  </a:rPr>
                  <a:t>The Energy System</a:t>
                </a:r>
              </a:p>
            </p:txBody>
          </p:sp>
        </p:grpSp>
        <p:grpSp>
          <p:nvGrpSpPr>
            <p:cNvPr id="29" name="Group 28">
              <a:extLst>
                <a:ext uri="{FF2B5EF4-FFF2-40B4-BE49-F238E27FC236}">
                  <a16:creationId xmlns:a16="http://schemas.microsoft.com/office/drawing/2014/main" id="{A51041CB-354E-5EDD-50C7-9003CB187F21}"/>
                </a:ext>
              </a:extLst>
            </p:cNvPr>
            <p:cNvGrpSpPr/>
            <p:nvPr/>
          </p:nvGrpSpPr>
          <p:grpSpPr>
            <a:xfrm>
              <a:off x="3325323" y="3964564"/>
              <a:ext cx="2672950" cy="2785863"/>
              <a:chOff x="3325323" y="3964564"/>
              <a:chExt cx="2672950" cy="2785863"/>
            </a:xfrm>
          </p:grpSpPr>
          <p:sp>
            <p:nvSpPr>
              <p:cNvPr id="30" name="Oval 29">
                <a:extLst>
                  <a:ext uri="{FF2B5EF4-FFF2-40B4-BE49-F238E27FC236}">
                    <a16:creationId xmlns:a16="http://schemas.microsoft.com/office/drawing/2014/main" id="{C352696A-6D52-C756-17B5-9847AE560912}"/>
                  </a:ext>
                </a:extLst>
              </p:cNvPr>
              <p:cNvSpPr/>
              <p:nvPr/>
            </p:nvSpPr>
            <p:spPr>
              <a:xfrm>
                <a:off x="3325323" y="4129174"/>
                <a:ext cx="2493354" cy="2500227"/>
              </a:xfrm>
              <a:prstGeom prst="ellipse">
                <a:avLst/>
              </a:prstGeom>
              <a:solidFill>
                <a:srgbClr val="000000">
                  <a:alpha val="50000"/>
                </a:srgbClr>
              </a:solidFill>
              <a:ln w="12700" cap="flat" cmpd="sng" algn="ctr">
                <a:noFill/>
                <a:prstDash val="solid"/>
                <a:miter lim="800000"/>
              </a:ln>
              <a:effectLst/>
            </p:spPr>
            <p:txBody>
              <a:bodyPr rtlCol="0" anchor="ctr"/>
              <a:lstStyle/>
              <a:p>
                <a:pPr algn="ctr" defTabSz="975386">
                  <a:defRPr/>
                </a:pPr>
                <a:endParaRPr lang="en-US" sz="1280" kern="0">
                  <a:solidFill>
                    <a:prstClr val="white"/>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00EC299D-55B3-9B51-0B6E-06AB087617A3}"/>
                  </a:ext>
                </a:extLst>
              </p:cNvPr>
              <p:cNvSpPr/>
              <p:nvPr/>
            </p:nvSpPr>
            <p:spPr>
              <a:xfrm>
                <a:off x="3325323" y="3964564"/>
                <a:ext cx="2672950" cy="2785863"/>
              </a:xfrm>
              <a:prstGeom prst="ellipse">
                <a:avLst/>
              </a:prstGeom>
              <a:solidFill>
                <a:srgbClr val="0070C0"/>
              </a:solidFill>
              <a:ln w="12700" cap="flat" cmpd="sng" algn="ctr">
                <a:noFill/>
                <a:prstDash val="solid"/>
                <a:miter lim="800000"/>
              </a:ln>
              <a:effectLst/>
            </p:spPr>
            <p:txBody>
              <a:bodyPr rtlCol="0" anchor="ctr"/>
              <a:lstStyle/>
              <a:p>
                <a:pPr algn="ctr" defTabSz="975386">
                  <a:defRPr/>
                </a:pPr>
                <a:r>
                  <a:rPr lang="en-US" sz="1280" kern="0" dirty="0">
                    <a:solidFill>
                      <a:prstClr val="white"/>
                    </a:solidFill>
                    <a:latin typeface="Arial" panose="020B0604020202020204" pitchFamily="34" charset="0"/>
                    <a:cs typeface="Arial" panose="020B0604020202020204" pitchFamily="34" charset="0"/>
                  </a:rPr>
                  <a:t>The Power System</a:t>
                </a:r>
              </a:p>
            </p:txBody>
          </p:sp>
        </p:grpSp>
      </p:grpSp>
      <p:grpSp>
        <p:nvGrpSpPr>
          <p:cNvPr id="36" name="Group 35">
            <a:extLst>
              <a:ext uri="{FF2B5EF4-FFF2-40B4-BE49-F238E27FC236}">
                <a16:creationId xmlns:a16="http://schemas.microsoft.com/office/drawing/2014/main" id="{4E18DF84-3EB1-AE12-A284-CF21E8446A9E}"/>
              </a:ext>
            </a:extLst>
          </p:cNvPr>
          <p:cNvGrpSpPr/>
          <p:nvPr/>
        </p:nvGrpSpPr>
        <p:grpSpPr>
          <a:xfrm>
            <a:off x="6388967" y="2092698"/>
            <a:ext cx="5028922" cy="4972284"/>
            <a:chOff x="2985432" y="622300"/>
            <a:chExt cx="6062472" cy="6058950"/>
          </a:xfrm>
        </p:grpSpPr>
        <p:grpSp>
          <p:nvGrpSpPr>
            <p:cNvPr id="37" name="Group 36">
              <a:extLst>
                <a:ext uri="{FF2B5EF4-FFF2-40B4-BE49-F238E27FC236}">
                  <a16:creationId xmlns:a16="http://schemas.microsoft.com/office/drawing/2014/main" id="{A32B2D48-BCAF-6AD0-F772-FAD3E6D3C72C}"/>
                </a:ext>
              </a:extLst>
            </p:cNvPr>
            <p:cNvGrpSpPr/>
            <p:nvPr/>
          </p:nvGrpSpPr>
          <p:grpSpPr>
            <a:xfrm>
              <a:off x="2985432" y="622300"/>
              <a:ext cx="6058952" cy="6058950"/>
              <a:chOff x="2985432" y="622300"/>
              <a:chExt cx="6058952" cy="6058950"/>
            </a:xfrm>
          </p:grpSpPr>
          <p:grpSp>
            <p:nvGrpSpPr>
              <p:cNvPr id="39" name="Group 38">
                <a:extLst>
                  <a:ext uri="{FF2B5EF4-FFF2-40B4-BE49-F238E27FC236}">
                    <a16:creationId xmlns:a16="http://schemas.microsoft.com/office/drawing/2014/main" id="{40BBC195-3AC5-6782-BE9E-A792392A61C0}"/>
                  </a:ext>
                </a:extLst>
              </p:cNvPr>
              <p:cNvGrpSpPr/>
              <p:nvPr/>
            </p:nvGrpSpPr>
            <p:grpSpPr>
              <a:xfrm>
                <a:off x="2985432" y="622300"/>
                <a:ext cx="6058952" cy="6058950"/>
                <a:chOff x="2985432" y="622300"/>
                <a:chExt cx="6058952" cy="6058950"/>
              </a:xfrm>
            </p:grpSpPr>
            <p:sp>
              <p:nvSpPr>
                <p:cNvPr id="52" name="Oval 51">
                  <a:extLst>
                    <a:ext uri="{FF2B5EF4-FFF2-40B4-BE49-F238E27FC236}">
                      <a16:creationId xmlns:a16="http://schemas.microsoft.com/office/drawing/2014/main" id="{F87D6767-04FB-7B5D-A9D1-A21493968332}"/>
                    </a:ext>
                  </a:extLst>
                </p:cNvPr>
                <p:cNvSpPr/>
                <p:nvPr/>
              </p:nvSpPr>
              <p:spPr>
                <a:xfrm>
                  <a:off x="2985432" y="622300"/>
                  <a:ext cx="6058952" cy="6058950"/>
                </a:xfrm>
                <a:prstGeom prst="ellipse">
                  <a:avLst/>
                </a:prstGeom>
                <a:solidFill>
                  <a:srgbClr val="00B050"/>
                </a:solidFill>
                <a:ln w="12700" cap="flat" cmpd="sng" algn="ctr">
                  <a:noFill/>
                  <a:prstDash val="solid"/>
                  <a:miter lim="800000"/>
                </a:ln>
                <a:effectLst/>
              </p:spPr>
              <p:txBody>
                <a:bodyPr rtlCol="0" anchor="ct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sp>
              <p:nvSpPr>
                <p:cNvPr id="53" name="Freeform 123">
                  <a:extLst>
                    <a:ext uri="{FF2B5EF4-FFF2-40B4-BE49-F238E27FC236}">
                      <a16:creationId xmlns:a16="http://schemas.microsoft.com/office/drawing/2014/main" id="{52EA439D-6395-F223-85E8-F63BC14D052D}"/>
                    </a:ext>
                  </a:extLst>
                </p:cNvPr>
                <p:cNvSpPr/>
                <p:nvPr/>
              </p:nvSpPr>
              <p:spPr>
                <a:xfrm>
                  <a:off x="2985432" y="622300"/>
                  <a:ext cx="3054876" cy="6058950"/>
                </a:xfrm>
                <a:custGeom>
                  <a:avLst/>
                  <a:gdLst>
                    <a:gd name="connsiteX0" fmla="*/ 3029476 w 3054876"/>
                    <a:gd name="connsiteY0" fmla="*/ 0 h 6058950"/>
                    <a:gd name="connsiteX1" fmla="*/ 3054876 w 3054876"/>
                    <a:gd name="connsiteY1" fmla="*/ 642 h 6058950"/>
                    <a:gd name="connsiteX2" fmla="*/ 2924380 w 3054876"/>
                    <a:gd name="connsiteY2" fmla="*/ 3942 h 6058950"/>
                    <a:gd name="connsiteX3" fmla="*/ 50800 w 3054876"/>
                    <a:gd name="connsiteY3" fmla="*/ 3029475 h 6058950"/>
                    <a:gd name="connsiteX4" fmla="*/ 2924380 w 3054876"/>
                    <a:gd name="connsiteY4" fmla="*/ 6055008 h 6058950"/>
                    <a:gd name="connsiteX5" fmla="*/ 3054876 w 3054876"/>
                    <a:gd name="connsiteY5" fmla="*/ 6058308 h 6058950"/>
                    <a:gd name="connsiteX6" fmla="*/ 3029476 w 3054876"/>
                    <a:gd name="connsiteY6" fmla="*/ 6058950 h 6058950"/>
                    <a:gd name="connsiteX7" fmla="*/ 0 w 3054876"/>
                    <a:gd name="connsiteY7" fmla="*/ 3029475 h 6058950"/>
                    <a:gd name="connsiteX8" fmla="*/ 3029476 w 3054876"/>
                    <a:gd name="connsiteY8" fmla="*/ 0 h 60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876" h="6058950">
                      <a:moveTo>
                        <a:pt x="3029476" y="0"/>
                      </a:moveTo>
                      <a:lnTo>
                        <a:pt x="3054876" y="642"/>
                      </a:lnTo>
                      <a:lnTo>
                        <a:pt x="2924380" y="3942"/>
                      </a:lnTo>
                      <a:cubicBezTo>
                        <a:pt x="1323696" y="85081"/>
                        <a:pt x="50800" y="1408628"/>
                        <a:pt x="50800" y="3029475"/>
                      </a:cubicBezTo>
                      <a:cubicBezTo>
                        <a:pt x="50800" y="4650323"/>
                        <a:pt x="1323696" y="5973870"/>
                        <a:pt x="2924380" y="6055008"/>
                      </a:cubicBezTo>
                      <a:lnTo>
                        <a:pt x="3054876" y="6058308"/>
                      </a:lnTo>
                      <a:lnTo>
                        <a:pt x="3029476" y="6058950"/>
                      </a:lnTo>
                      <a:cubicBezTo>
                        <a:pt x="1356343" y="6058950"/>
                        <a:pt x="0" y="4702608"/>
                        <a:pt x="0" y="3029475"/>
                      </a:cubicBezTo>
                      <a:cubicBezTo>
                        <a:pt x="0" y="1356342"/>
                        <a:pt x="1356343" y="0"/>
                        <a:pt x="3029476" y="0"/>
                      </a:cubicBezTo>
                      <a:close/>
                    </a:path>
                  </a:pathLst>
                </a:custGeom>
                <a:solidFill>
                  <a:sysClr val="windowText" lastClr="000000">
                    <a:alpha val="25000"/>
                  </a:sysClr>
                </a:solidFill>
                <a:ln w="12700" cap="flat" cmpd="sng" algn="ctr">
                  <a:noFill/>
                  <a:prstDash val="solid"/>
                  <a:miter lim="800000"/>
                </a:ln>
                <a:effectLst/>
              </p:spPr>
              <p:txBody>
                <a:bodyPr wrap="square" rtlCol="0" anchor="ctr">
                  <a:noAutofit/>
                </a:bodyP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6B234753-D09A-0F6A-F6FB-352EF12AEBF9}"/>
                  </a:ext>
                </a:extLst>
              </p:cNvPr>
              <p:cNvGrpSpPr/>
              <p:nvPr/>
            </p:nvGrpSpPr>
            <p:grpSpPr>
              <a:xfrm>
                <a:off x="4097640" y="1295857"/>
                <a:ext cx="4718187" cy="4711836"/>
                <a:chOff x="4097640" y="1295857"/>
                <a:chExt cx="4718187" cy="4711836"/>
              </a:xfrm>
            </p:grpSpPr>
            <p:sp>
              <p:nvSpPr>
                <p:cNvPr id="50" name="Oval 49">
                  <a:extLst>
                    <a:ext uri="{FF2B5EF4-FFF2-40B4-BE49-F238E27FC236}">
                      <a16:creationId xmlns:a16="http://schemas.microsoft.com/office/drawing/2014/main" id="{EF64E71C-08D1-EE71-0A0A-63F5C21B640B}"/>
                    </a:ext>
                  </a:extLst>
                </p:cNvPr>
                <p:cNvSpPr/>
                <p:nvPr/>
              </p:nvSpPr>
              <p:spPr>
                <a:xfrm>
                  <a:off x="4103989" y="1295857"/>
                  <a:ext cx="4711838" cy="4711836"/>
                </a:xfrm>
                <a:prstGeom prst="ellipse">
                  <a:avLst/>
                </a:prstGeom>
                <a:solidFill>
                  <a:srgbClr val="FFFF00"/>
                </a:solidFill>
                <a:ln w="12700" cap="flat" cmpd="sng" algn="ctr">
                  <a:noFill/>
                  <a:prstDash val="solid"/>
                  <a:miter lim="800000"/>
                </a:ln>
                <a:effectLst/>
              </p:spPr>
              <p:txBody>
                <a:bodyPr rtlCol="0" anchor="ct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sp>
              <p:nvSpPr>
                <p:cNvPr id="51" name="Freeform 121">
                  <a:extLst>
                    <a:ext uri="{FF2B5EF4-FFF2-40B4-BE49-F238E27FC236}">
                      <a16:creationId xmlns:a16="http://schemas.microsoft.com/office/drawing/2014/main" id="{F0332541-5361-9C8F-DC65-D7DC6AB82336}"/>
                    </a:ext>
                  </a:extLst>
                </p:cNvPr>
                <p:cNvSpPr/>
                <p:nvPr/>
              </p:nvSpPr>
              <p:spPr>
                <a:xfrm>
                  <a:off x="4097640" y="1295857"/>
                  <a:ext cx="2381319" cy="4711836"/>
                </a:xfrm>
                <a:custGeom>
                  <a:avLst/>
                  <a:gdLst>
                    <a:gd name="connsiteX0" fmla="*/ 2355919 w 2381319"/>
                    <a:gd name="connsiteY0" fmla="*/ 0 h 4711836"/>
                    <a:gd name="connsiteX1" fmla="*/ 2381319 w 2381319"/>
                    <a:gd name="connsiteY1" fmla="*/ 1283 h 4711836"/>
                    <a:gd name="connsiteX2" fmla="*/ 2165840 w 2381319"/>
                    <a:gd name="connsiteY2" fmla="*/ 12164 h 4711836"/>
                    <a:gd name="connsiteX3" fmla="*/ 50800 w 2381319"/>
                    <a:gd name="connsiteY3" fmla="*/ 2355918 h 4711836"/>
                    <a:gd name="connsiteX4" fmla="*/ 2165840 w 2381319"/>
                    <a:gd name="connsiteY4" fmla="*/ 4699673 h 4711836"/>
                    <a:gd name="connsiteX5" fmla="*/ 2381319 w 2381319"/>
                    <a:gd name="connsiteY5" fmla="*/ 4710554 h 4711836"/>
                    <a:gd name="connsiteX6" fmla="*/ 2355919 w 2381319"/>
                    <a:gd name="connsiteY6" fmla="*/ 4711836 h 4711836"/>
                    <a:gd name="connsiteX7" fmla="*/ 0 w 2381319"/>
                    <a:gd name="connsiteY7" fmla="*/ 2355918 h 4711836"/>
                    <a:gd name="connsiteX8" fmla="*/ 2355919 w 2381319"/>
                    <a:gd name="connsiteY8" fmla="*/ 0 h 47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319" h="4711836">
                      <a:moveTo>
                        <a:pt x="2355919" y="0"/>
                      </a:moveTo>
                      <a:lnTo>
                        <a:pt x="2381319" y="1283"/>
                      </a:lnTo>
                      <a:lnTo>
                        <a:pt x="2165840" y="12164"/>
                      </a:lnTo>
                      <a:cubicBezTo>
                        <a:pt x="977854" y="132810"/>
                        <a:pt x="50800" y="1136101"/>
                        <a:pt x="50800" y="2355918"/>
                      </a:cubicBezTo>
                      <a:cubicBezTo>
                        <a:pt x="50800" y="3575735"/>
                        <a:pt x="977854" y="4579026"/>
                        <a:pt x="2165840" y="4699673"/>
                      </a:cubicBezTo>
                      <a:lnTo>
                        <a:pt x="2381319" y="4710554"/>
                      </a:lnTo>
                      <a:lnTo>
                        <a:pt x="2355919" y="4711836"/>
                      </a:lnTo>
                      <a:cubicBezTo>
                        <a:pt x="1054781" y="4711836"/>
                        <a:pt x="0" y="3657056"/>
                        <a:pt x="0" y="2355918"/>
                      </a:cubicBezTo>
                      <a:cubicBezTo>
                        <a:pt x="0" y="1054780"/>
                        <a:pt x="1054781" y="0"/>
                        <a:pt x="2355919" y="0"/>
                      </a:cubicBezTo>
                      <a:close/>
                    </a:path>
                  </a:pathLst>
                </a:custGeom>
                <a:solidFill>
                  <a:sysClr val="windowText" lastClr="000000">
                    <a:alpha val="25000"/>
                  </a:sysClr>
                </a:solidFill>
                <a:ln w="12700" cap="flat" cmpd="sng" algn="ctr">
                  <a:noFill/>
                  <a:prstDash val="solid"/>
                  <a:miter lim="800000"/>
                </a:ln>
                <a:effectLst/>
              </p:spPr>
              <p:txBody>
                <a:bodyPr wrap="square" rtlCol="0" anchor="ctr">
                  <a:noAutofit/>
                </a:bodyP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09B40790-7CDB-F401-7F98-B88464EFE11F}"/>
                  </a:ext>
                </a:extLst>
              </p:cNvPr>
              <p:cNvGrpSpPr/>
              <p:nvPr/>
            </p:nvGrpSpPr>
            <p:grpSpPr>
              <a:xfrm>
                <a:off x="5194687" y="1960117"/>
                <a:ext cx="3383318" cy="3383316"/>
                <a:chOff x="5194687" y="1960117"/>
                <a:chExt cx="3383318" cy="3383316"/>
              </a:xfrm>
            </p:grpSpPr>
            <p:sp>
              <p:nvSpPr>
                <p:cNvPr id="48" name="Oval 47">
                  <a:extLst>
                    <a:ext uri="{FF2B5EF4-FFF2-40B4-BE49-F238E27FC236}">
                      <a16:creationId xmlns:a16="http://schemas.microsoft.com/office/drawing/2014/main" id="{15E69664-1848-DFB3-39D8-0CAE76361980}"/>
                    </a:ext>
                  </a:extLst>
                </p:cNvPr>
                <p:cNvSpPr/>
                <p:nvPr/>
              </p:nvSpPr>
              <p:spPr>
                <a:xfrm>
                  <a:off x="5194687" y="1960117"/>
                  <a:ext cx="3383318" cy="3383316"/>
                </a:xfrm>
                <a:prstGeom prst="ellipse">
                  <a:avLst/>
                </a:prstGeom>
                <a:solidFill>
                  <a:schemeClr val="accent3"/>
                </a:solidFill>
                <a:ln w="12700" cap="flat" cmpd="sng" algn="ctr">
                  <a:noFill/>
                  <a:prstDash val="solid"/>
                  <a:miter lim="800000"/>
                </a:ln>
                <a:effectLst/>
              </p:spPr>
              <p:txBody>
                <a:bodyPr rtlCol="0" anchor="ct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sp>
              <p:nvSpPr>
                <p:cNvPr id="49" name="Freeform 119">
                  <a:extLst>
                    <a:ext uri="{FF2B5EF4-FFF2-40B4-BE49-F238E27FC236}">
                      <a16:creationId xmlns:a16="http://schemas.microsoft.com/office/drawing/2014/main" id="{3B75076A-FBFD-DA4E-6281-75875A970881}"/>
                    </a:ext>
                  </a:extLst>
                </p:cNvPr>
                <p:cNvSpPr/>
                <p:nvPr/>
              </p:nvSpPr>
              <p:spPr>
                <a:xfrm>
                  <a:off x="5194688" y="1960117"/>
                  <a:ext cx="1717059" cy="3383316"/>
                </a:xfrm>
                <a:custGeom>
                  <a:avLst/>
                  <a:gdLst>
                    <a:gd name="connsiteX0" fmla="*/ 1691659 w 1717059"/>
                    <a:gd name="connsiteY0" fmla="*/ 0 h 3383316"/>
                    <a:gd name="connsiteX1" fmla="*/ 1717059 w 1717059"/>
                    <a:gd name="connsiteY1" fmla="*/ 1283 h 3383316"/>
                    <a:gd name="connsiteX2" fmla="*/ 1569497 w 1717059"/>
                    <a:gd name="connsiteY2" fmla="*/ 8734 h 3383316"/>
                    <a:gd name="connsiteX3" fmla="*/ 50800 w 1717059"/>
                    <a:gd name="connsiteY3" fmla="*/ 1691658 h 3383316"/>
                    <a:gd name="connsiteX4" fmla="*/ 1569497 w 1717059"/>
                    <a:gd name="connsiteY4" fmla="*/ 3374582 h 3383316"/>
                    <a:gd name="connsiteX5" fmla="*/ 1717059 w 1717059"/>
                    <a:gd name="connsiteY5" fmla="*/ 3382034 h 3383316"/>
                    <a:gd name="connsiteX6" fmla="*/ 1691659 w 1717059"/>
                    <a:gd name="connsiteY6" fmla="*/ 3383316 h 3383316"/>
                    <a:gd name="connsiteX7" fmla="*/ 0 w 1717059"/>
                    <a:gd name="connsiteY7" fmla="*/ 1691658 h 3383316"/>
                    <a:gd name="connsiteX8" fmla="*/ 1691659 w 1717059"/>
                    <a:gd name="connsiteY8" fmla="*/ 0 h 338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059" h="3383316">
                      <a:moveTo>
                        <a:pt x="1691659" y="0"/>
                      </a:moveTo>
                      <a:lnTo>
                        <a:pt x="1717059" y="1283"/>
                      </a:lnTo>
                      <a:lnTo>
                        <a:pt x="1569497" y="8734"/>
                      </a:lnTo>
                      <a:cubicBezTo>
                        <a:pt x="716468" y="95364"/>
                        <a:pt x="50800" y="815773"/>
                        <a:pt x="50800" y="1691658"/>
                      </a:cubicBezTo>
                      <a:cubicBezTo>
                        <a:pt x="50800" y="2567543"/>
                        <a:pt x="716468" y="3287953"/>
                        <a:pt x="1569497" y="3374582"/>
                      </a:cubicBezTo>
                      <a:lnTo>
                        <a:pt x="1717059" y="3382034"/>
                      </a:lnTo>
                      <a:lnTo>
                        <a:pt x="1691659" y="3383316"/>
                      </a:lnTo>
                      <a:cubicBezTo>
                        <a:pt x="757382" y="3383316"/>
                        <a:pt x="0" y="2625935"/>
                        <a:pt x="0" y="1691658"/>
                      </a:cubicBezTo>
                      <a:cubicBezTo>
                        <a:pt x="0" y="757381"/>
                        <a:pt x="757382" y="0"/>
                        <a:pt x="1691659" y="0"/>
                      </a:cubicBezTo>
                      <a:close/>
                    </a:path>
                  </a:pathLst>
                </a:custGeom>
                <a:solidFill>
                  <a:sysClr val="windowText" lastClr="000000">
                    <a:alpha val="25000"/>
                  </a:sysClr>
                </a:solidFill>
                <a:ln w="12700" cap="flat" cmpd="sng" algn="ctr">
                  <a:noFill/>
                  <a:prstDash val="solid"/>
                  <a:miter lim="800000"/>
                </a:ln>
                <a:effectLst/>
              </p:spPr>
              <p:txBody>
                <a:bodyPr wrap="square" rtlCol="0" anchor="ctr">
                  <a:noAutofit/>
                </a:bodyP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0AC85F5F-6E38-C0D9-1F13-BDC8F7ADA172}"/>
                  </a:ext>
                </a:extLst>
              </p:cNvPr>
              <p:cNvGrpSpPr/>
              <p:nvPr/>
            </p:nvGrpSpPr>
            <p:grpSpPr>
              <a:xfrm>
                <a:off x="6027083" y="2498363"/>
                <a:ext cx="2319525" cy="2306824"/>
                <a:chOff x="6027083" y="2498363"/>
                <a:chExt cx="2319525" cy="2306824"/>
              </a:xfrm>
            </p:grpSpPr>
            <p:sp>
              <p:nvSpPr>
                <p:cNvPr id="46" name="Oval 45">
                  <a:extLst>
                    <a:ext uri="{FF2B5EF4-FFF2-40B4-BE49-F238E27FC236}">
                      <a16:creationId xmlns:a16="http://schemas.microsoft.com/office/drawing/2014/main" id="{78D9DF45-1E16-B975-0380-333A6C0AF6FB}"/>
                    </a:ext>
                  </a:extLst>
                </p:cNvPr>
                <p:cNvSpPr/>
                <p:nvPr/>
              </p:nvSpPr>
              <p:spPr>
                <a:xfrm>
                  <a:off x="6039783" y="2498364"/>
                  <a:ext cx="2306825" cy="2306823"/>
                </a:xfrm>
                <a:prstGeom prst="ellipse">
                  <a:avLst/>
                </a:prstGeom>
                <a:solidFill>
                  <a:srgbClr val="FFC000"/>
                </a:solidFill>
                <a:ln w="12700" cap="flat" cmpd="sng" algn="ctr">
                  <a:noFill/>
                  <a:prstDash val="solid"/>
                  <a:miter lim="800000"/>
                </a:ln>
                <a:effectLst/>
              </p:spPr>
              <p:txBody>
                <a:bodyPr rtlCol="0" anchor="ct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sp>
              <p:nvSpPr>
                <p:cNvPr id="47" name="Freeform 117">
                  <a:extLst>
                    <a:ext uri="{FF2B5EF4-FFF2-40B4-BE49-F238E27FC236}">
                      <a16:creationId xmlns:a16="http://schemas.microsoft.com/office/drawing/2014/main" id="{B62CD15D-3185-63B1-F96C-3D2398297BCC}"/>
                    </a:ext>
                  </a:extLst>
                </p:cNvPr>
                <p:cNvSpPr/>
                <p:nvPr/>
              </p:nvSpPr>
              <p:spPr>
                <a:xfrm>
                  <a:off x="6027083" y="2498363"/>
                  <a:ext cx="1178813" cy="2306824"/>
                </a:xfrm>
                <a:custGeom>
                  <a:avLst/>
                  <a:gdLst>
                    <a:gd name="connsiteX0" fmla="*/ 1153413 w 1178813"/>
                    <a:gd name="connsiteY0" fmla="*/ 0 h 2306824"/>
                    <a:gd name="connsiteX1" fmla="*/ 1178813 w 1178813"/>
                    <a:gd name="connsiteY1" fmla="*/ 1283 h 2306824"/>
                    <a:gd name="connsiteX2" fmla="*/ 1086284 w 1178813"/>
                    <a:gd name="connsiteY2" fmla="*/ 5955 h 2306824"/>
                    <a:gd name="connsiteX3" fmla="*/ 50800 w 1178813"/>
                    <a:gd name="connsiteY3" fmla="*/ 1153412 h 2306824"/>
                    <a:gd name="connsiteX4" fmla="*/ 1086284 w 1178813"/>
                    <a:gd name="connsiteY4" fmla="*/ 2300869 h 2306824"/>
                    <a:gd name="connsiteX5" fmla="*/ 1178813 w 1178813"/>
                    <a:gd name="connsiteY5" fmla="*/ 2305542 h 2306824"/>
                    <a:gd name="connsiteX6" fmla="*/ 1153413 w 1178813"/>
                    <a:gd name="connsiteY6" fmla="*/ 2306824 h 2306824"/>
                    <a:gd name="connsiteX7" fmla="*/ 0 w 1178813"/>
                    <a:gd name="connsiteY7" fmla="*/ 1153412 h 2306824"/>
                    <a:gd name="connsiteX8" fmla="*/ 1153413 w 1178813"/>
                    <a:gd name="connsiteY8" fmla="*/ 0 h 23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813" h="2306824">
                      <a:moveTo>
                        <a:pt x="1153413" y="0"/>
                      </a:moveTo>
                      <a:lnTo>
                        <a:pt x="1178813" y="1283"/>
                      </a:lnTo>
                      <a:lnTo>
                        <a:pt x="1086284" y="5955"/>
                      </a:lnTo>
                      <a:cubicBezTo>
                        <a:pt x="504668" y="65021"/>
                        <a:pt x="50800" y="556213"/>
                        <a:pt x="50800" y="1153412"/>
                      </a:cubicBezTo>
                      <a:cubicBezTo>
                        <a:pt x="50800" y="1750611"/>
                        <a:pt x="504668" y="2241803"/>
                        <a:pt x="1086284" y="2300869"/>
                      </a:cubicBezTo>
                      <a:lnTo>
                        <a:pt x="1178813" y="2305542"/>
                      </a:lnTo>
                      <a:lnTo>
                        <a:pt x="1153413" y="2306824"/>
                      </a:lnTo>
                      <a:cubicBezTo>
                        <a:pt x="516401" y="2306824"/>
                        <a:pt x="0" y="1790424"/>
                        <a:pt x="0" y="1153412"/>
                      </a:cubicBezTo>
                      <a:cubicBezTo>
                        <a:pt x="0" y="516400"/>
                        <a:pt x="516401" y="0"/>
                        <a:pt x="1153413" y="0"/>
                      </a:cubicBezTo>
                      <a:close/>
                    </a:path>
                  </a:pathLst>
                </a:custGeom>
                <a:solidFill>
                  <a:sysClr val="windowText" lastClr="000000">
                    <a:alpha val="25000"/>
                  </a:sysClr>
                </a:solidFill>
                <a:ln w="12700" cap="flat" cmpd="sng" algn="ctr">
                  <a:noFill/>
                  <a:prstDash val="solid"/>
                  <a:miter lim="800000"/>
                </a:ln>
                <a:effectLst/>
              </p:spPr>
              <p:txBody>
                <a:bodyPr wrap="square" rtlCol="0" anchor="ctr">
                  <a:noAutofit/>
                </a:bodyP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BB53ACCF-BE82-FFEF-EAC4-BF4C63A17329}"/>
                  </a:ext>
                </a:extLst>
              </p:cNvPr>
              <p:cNvGrpSpPr/>
              <p:nvPr/>
            </p:nvGrpSpPr>
            <p:grpSpPr>
              <a:xfrm>
                <a:off x="6586670" y="2891024"/>
                <a:ext cx="1573020" cy="1521502"/>
                <a:chOff x="6586670" y="2891024"/>
                <a:chExt cx="1573020" cy="1521502"/>
              </a:xfrm>
            </p:grpSpPr>
            <p:sp>
              <p:nvSpPr>
                <p:cNvPr id="44" name="Oval 43">
                  <a:extLst>
                    <a:ext uri="{FF2B5EF4-FFF2-40B4-BE49-F238E27FC236}">
                      <a16:creationId xmlns:a16="http://schemas.microsoft.com/office/drawing/2014/main" id="{DC54A55F-06A3-0D4B-8C55-3915DC807371}"/>
                    </a:ext>
                  </a:extLst>
                </p:cNvPr>
                <p:cNvSpPr/>
                <p:nvPr/>
              </p:nvSpPr>
              <p:spPr>
                <a:xfrm>
                  <a:off x="6638186" y="2891024"/>
                  <a:ext cx="1521504" cy="1521502"/>
                </a:xfrm>
                <a:prstGeom prst="ellipse">
                  <a:avLst/>
                </a:prstGeom>
                <a:solidFill>
                  <a:srgbClr val="0070C0"/>
                </a:solidFill>
                <a:ln w="12700" cap="flat" cmpd="sng" algn="ctr">
                  <a:noFill/>
                  <a:prstDash val="solid"/>
                  <a:miter lim="800000"/>
                </a:ln>
                <a:effectLst/>
              </p:spPr>
              <p:txBody>
                <a:bodyPr rtlCol="0" anchor="ctr"/>
                <a:lstStyle/>
                <a:p>
                  <a:pPr algn="ctr" defTabSz="975386"/>
                  <a:r>
                    <a:rPr lang="en-US" sz="1200" kern="0" dirty="0">
                      <a:solidFill>
                        <a:prstClr val="white"/>
                      </a:solidFill>
                      <a:latin typeface="Arial" panose="020B0604020202020204" pitchFamily="34" charset="0"/>
                      <a:cs typeface="Arial" panose="020B0604020202020204" pitchFamily="34" charset="0"/>
                    </a:rPr>
                    <a:t>The Power System</a:t>
                  </a:r>
                </a:p>
              </p:txBody>
            </p:sp>
            <p:sp>
              <p:nvSpPr>
                <p:cNvPr id="45" name="Freeform 276">
                  <a:extLst>
                    <a:ext uri="{FF2B5EF4-FFF2-40B4-BE49-F238E27FC236}">
                      <a16:creationId xmlns:a16="http://schemas.microsoft.com/office/drawing/2014/main" id="{88116F66-5B9C-4F3B-BD56-3B429BB08612}"/>
                    </a:ext>
                  </a:extLst>
                </p:cNvPr>
                <p:cNvSpPr/>
                <p:nvPr/>
              </p:nvSpPr>
              <p:spPr>
                <a:xfrm>
                  <a:off x="6586670" y="2891024"/>
                  <a:ext cx="786510" cy="1521502"/>
                </a:xfrm>
                <a:custGeom>
                  <a:avLst/>
                  <a:gdLst>
                    <a:gd name="connsiteX0" fmla="*/ 760752 w 786510"/>
                    <a:gd name="connsiteY0" fmla="*/ 0 h 1521502"/>
                    <a:gd name="connsiteX1" fmla="*/ 786510 w 786510"/>
                    <a:gd name="connsiteY1" fmla="*/ 1301 h 1521502"/>
                    <a:gd name="connsiteX2" fmla="*/ 734486 w 786510"/>
                    <a:gd name="connsiteY2" fmla="*/ 3928 h 1521502"/>
                    <a:gd name="connsiteX3" fmla="*/ 51516 w 786510"/>
                    <a:gd name="connsiteY3" fmla="*/ 760751 h 1521502"/>
                    <a:gd name="connsiteX4" fmla="*/ 734486 w 786510"/>
                    <a:gd name="connsiteY4" fmla="*/ 1517575 h 1521502"/>
                    <a:gd name="connsiteX5" fmla="*/ 786510 w 786510"/>
                    <a:gd name="connsiteY5" fmla="*/ 1520202 h 1521502"/>
                    <a:gd name="connsiteX6" fmla="*/ 760752 w 786510"/>
                    <a:gd name="connsiteY6" fmla="*/ 1521502 h 1521502"/>
                    <a:gd name="connsiteX7" fmla="*/ 0 w 786510"/>
                    <a:gd name="connsiteY7" fmla="*/ 760751 h 1521502"/>
                    <a:gd name="connsiteX8" fmla="*/ 760752 w 786510"/>
                    <a:gd name="connsiteY8" fmla="*/ 0 h 152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510" h="1521502">
                      <a:moveTo>
                        <a:pt x="760752" y="0"/>
                      </a:moveTo>
                      <a:lnTo>
                        <a:pt x="786510" y="1301"/>
                      </a:lnTo>
                      <a:lnTo>
                        <a:pt x="734486" y="3928"/>
                      </a:lnTo>
                      <a:cubicBezTo>
                        <a:pt x="350872" y="42886"/>
                        <a:pt x="51516" y="366860"/>
                        <a:pt x="51516" y="760751"/>
                      </a:cubicBezTo>
                      <a:cubicBezTo>
                        <a:pt x="51516" y="1154643"/>
                        <a:pt x="350872" y="1478617"/>
                        <a:pt x="734486" y="1517575"/>
                      </a:cubicBezTo>
                      <a:lnTo>
                        <a:pt x="786510" y="1520202"/>
                      </a:lnTo>
                      <a:lnTo>
                        <a:pt x="760752" y="1521502"/>
                      </a:lnTo>
                      <a:cubicBezTo>
                        <a:pt x="340600" y="1521502"/>
                        <a:pt x="0" y="1180902"/>
                        <a:pt x="0" y="760751"/>
                      </a:cubicBezTo>
                      <a:cubicBezTo>
                        <a:pt x="0" y="340600"/>
                        <a:pt x="340600" y="0"/>
                        <a:pt x="760752" y="0"/>
                      </a:cubicBezTo>
                      <a:close/>
                    </a:path>
                  </a:pathLst>
                </a:custGeom>
                <a:solidFill>
                  <a:sysClr val="windowText" lastClr="000000">
                    <a:alpha val="25000"/>
                  </a:sysClr>
                </a:solidFill>
                <a:ln w="12700" cap="flat" cmpd="sng" algn="ctr">
                  <a:noFill/>
                  <a:prstDash val="solid"/>
                  <a:miter lim="800000"/>
                </a:ln>
                <a:effectLst/>
              </p:spPr>
              <p:txBody>
                <a:bodyPr wrap="square" rtlCol="0" anchor="ctr">
                  <a:noAutofit/>
                </a:bodyPr>
                <a:lstStyle/>
                <a:p>
                  <a:pPr algn="ctr" defTabSz="975386"/>
                  <a:endParaRPr lang="en-US" sz="3413" kern="0">
                    <a:solidFill>
                      <a:prstClr val="white"/>
                    </a:solidFill>
                    <a:latin typeface="Arial" panose="020B0604020202020204" pitchFamily="34" charset="0"/>
                    <a:cs typeface="Arial" panose="020B0604020202020204" pitchFamily="34" charset="0"/>
                  </a:endParaRPr>
                </a:p>
              </p:txBody>
            </p:sp>
          </p:grpSp>
        </p:grpSp>
        <p:sp>
          <p:nvSpPr>
            <p:cNvPr id="38" name="Freeform 124">
              <a:extLst>
                <a:ext uri="{FF2B5EF4-FFF2-40B4-BE49-F238E27FC236}">
                  <a16:creationId xmlns:a16="http://schemas.microsoft.com/office/drawing/2014/main" id="{D63B5C71-DE5F-76C0-C65E-427528A09077}"/>
                </a:ext>
              </a:extLst>
            </p:cNvPr>
            <p:cNvSpPr/>
            <p:nvPr/>
          </p:nvSpPr>
          <p:spPr>
            <a:xfrm>
              <a:off x="2985432" y="622300"/>
              <a:ext cx="6062472" cy="3036618"/>
            </a:xfrm>
            <a:custGeom>
              <a:avLst/>
              <a:gdLst>
                <a:gd name="connsiteX0" fmla="*/ 3031236 w 6062472"/>
                <a:gd name="connsiteY0" fmla="*/ 0 h 3036618"/>
                <a:gd name="connsiteX1" fmla="*/ 6062472 w 6062472"/>
                <a:gd name="connsiteY1" fmla="*/ 3031236 h 3036618"/>
                <a:gd name="connsiteX2" fmla="*/ 6062200 w 6062472"/>
                <a:gd name="connsiteY2" fmla="*/ 3036618 h 3036618"/>
                <a:gd name="connsiteX3" fmla="*/ 272 w 6062472"/>
                <a:gd name="connsiteY3" fmla="*/ 3036618 h 3036618"/>
                <a:gd name="connsiteX4" fmla="*/ 0 w 6062472"/>
                <a:gd name="connsiteY4" fmla="*/ 3031236 h 3036618"/>
                <a:gd name="connsiteX5" fmla="*/ 3031236 w 6062472"/>
                <a:gd name="connsiteY5" fmla="*/ 0 h 303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472" h="3036618">
                  <a:moveTo>
                    <a:pt x="3031236" y="0"/>
                  </a:moveTo>
                  <a:cubicBezTo>
                    <a:pt x="4705341" y="0"/>
                    <a:pt x="6062472" y="1357131"/>
                    <a:pt x="6062472" y="3031236"/>
                  </a:cubicBezTo>
                  <a:lnTo>
                    <a:pt x="6062200" y="3036618"/>
                  </a:lnTo>
                  <a:lnTo>
                    <a:pt x="272" y="3036618"/>
                  </a:lnTo>
                  <a:lnTo>
                    <a:pt x="0" y="3031236"/>
                  </a:lnTo>
                  <a:cubicBezTo>
                    <a:pt x="0" y="1357131"/>
                    <a:pt x="1357131" y="0"/>
                    <a:pt x="3031236" y="0"/>
                  </a:cubicBezTo>
                  <a:close/>
                </a:path>
              </a:pathLst>
            </a:custGeom>
            <a:solidFill>
              <a:sysClr val="window" lastClr="FFFFFF">
                <a:alpha val="16000"/>
              </a:sysClr>
            </a:solidFill>
            <a:ln w="12700" cap="flat" cmpd="sng" algn="ctr">
              <a:noFill/>
              <a:prstDash val="solid"/>
              <a:miter lim="800000"/>
            </a:ln>
            <a:effectLst/>
          </p:spPr>
          <p:txBody>
            <a:bodyPr rtlCol="0" anchor="ctr"/>
            <a:lstStyle/>
            <a:p>
              <a:pPr algn="ctr" defTabSz="975386"/>
              <a:endParaRPr lang="en-US" sz="1920" kern="0">
                <a:solidFill>
                  <a:prstClr val="white"/>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98F89E8C-2122-1188-C7F5-A9641736793B}"/>
              </a:ext>
            </a:extLst>
          </p:cNvPr>
          <p:cNvSpPr txBox="1"/>
          <p:nvPr/>
        </p:nvSpPr>
        <p:spPr>
          <a:xfrm>
            <a:off x="8369808" y="2835651"/>
            <a:ext cx="1465466" cy="276999"/>
          </a:xfrm>
          <a:prstGeom prst="rect">
            <a:avLst/>
          </a:prstGeom>
          <a:noFill/>
        </p:spPr>
        <p:txBody>
          <a:bodyPr wrap="none" rtlCol="0">
            <a:spAutoFit/>
          </a:bodyPr>
          <a:lstStyle/>
          <a:p>
            <a:r>
              <a:rPr lang="en-ZA" sz="1200" dirty="0">
                <a:latin typeface="Arial" panose="020B0604020202020204" pitchFamily="34" charset="0"/>
                <a:cs typeface="Arial" panose="020B0604020202020204" pitchFamily="34" charset="0"/>
              </a:rPr>
              <a:t>The Social System</a:t>
            </a:r>
          </a:p>
        </p:txBody>
      </p:sp>
      <p:sp>
        <p:nvSpPr>
          <p:cNvPr id="55" name="TextBox 54">
            <a:extLst>
              <a:ext uri="{FF2B5EF4-FFF2-40B4-BE49-F238E27FC236}">
                <a16:creationId xmlns:a16="http://schemas.microsoft.com/office/drawing/2014/main" id="{F6A52D4D-D189-5301-89CE-F5B3212DA11D}"/>
              </a:ext>
            </a:extLst>
          </p:cNvPr>
          <p:cNvSpPr txBox="1"/>
          <p:nvPr/>
        </p:nvSpPr>
        <p:spPr>
          <a:xfrm>
            <a:off x="8821539" y="3362059"/>
            <a:ext cx="1534394" cy="276999"/>
          </a:xfrm>
          <a:prstGeom prst="rect">
            <a:avLst/>
          </a:prstGeom>
          <a:noFill/>
        </p:spPr>
        <p:txBody>
          <a:bodyPr wrap="none" rtlCol="0">
            <a:spAutoFit/>
          </a:bodyPr>
          <a:lstStyle/>
          <a:p>
            <a:r>
              <a:rPr lang="en-ZA" sz="1200" dirty="0">
                <a:solidFill>
                  <a:schemeClr val="bg1"/>
                </a:solidFill>
                <a:latin typeface="Arial" panose="020B0604020202020204" pitchFamily="34" charset="0"/>
                <a:cs typeface="Arial" panose="020B0604020202020204" pitchFamily="34" charset="0"/>
              </a:rPr>
              <a:t>The Energy System</a:t>
            </a:r>
          </a:p>
        </p:txBody>
      </p:sp>
      <p:sp>
        <p:nvSpPr>
          <p:cNvPr id="56" name="TextBox 55">
            <a:extLst>
              <a:ext uri="{FF2B5EF4-FFF2-40B4-BE49-F238E27FC236}">
                <a16:creationId xmlns:a16="http://schemas.microsoft.com/office/drawing/2014/main" id="{DA11BCEF-C913-70A0-89AA-92C54DBDC407}"/>
              </a:ext>
            </a:extLst>
          </p:cNvPr>
          <p:cNvSpPr txBox="1"/>
          <p:nvPr/>
        </p:nvSpPr>
        <p:spPr>
          <a:xfrm>
            <a:off x="7943488" y="2230874"/>
            <a:ext cx="1438214" cy="461665"/>
          </a:xfrm>
          <a:prstGeom prst="rect">
            <a:avLst/>
          </a:prstGeom>
          <a:noFill/>
        </p:spPr>
        <p:txBody>
          <a:bodyPr wrap="none" rtlCol="0">
            <a:spAutoFit/>
          </a:bodyPr>
          <a:lstStyle/>
          <a:p>
            <a:r>
              <a:rPr lang="en-ZA" sz="1200" dirty="0">
                <a:solidFill>
                  <a:schemeClr val="bg1"/>
                </a:solidFill>
                <a:latin typeface="Arial" panose="020B0604020202020204" pitchFamily="34" charset="0"/>
                <a:cs typeface="Arial" panose="020B0604020202020204" pitchFamily="34" charset="0"/>
              </a:rPr>
              <a:t>The Cosmic/</a:t>
            </a:r>
          </a:p>
          <a:p>
            <a:r>
              <a:rPr lang="en-ZA" sz="1200" dirty="0">
                <a:solidFill>
                  <a:schemeClr val="bg1"/>
                </a:solidFill>
                <a:latin typeface="Arial" panose="020B0604020202020204" pitchFamily="34" charset="0"/>
                <a:cs typeface="Arial" panose="020B0604020202020204" pitchFamily="34" charset="0"/>
              </a:rPr>
              <a:t>Ecological System</a:t>
            </a:r>
          </a:p>
        </p:txBody>
      </p:sp>
      <p:sp>
        <p:nvSpPr>
          <p:cNvPr id="57" name="Freeform: Shape 56">
            <a:extLst>
              <a:ext uri="{FF2B5EF4-FFF2-40B4-BE49-F238E27FC236}">
                <a16:creationId xmlns:a16="http://schemas.microsoft.com/office/drawing/2014/main" id="{37BE1EB9-F4FF-EFC1-47D5-0D82F98BB4E5}"/>
              </a:ext>
            </a:extLst>
          </p:cNvPr>
          <p:cNvSpPr/>
          <p:nvPr/>
        </p:nvSpPr>
        <p:spPr>
          <a:xfrm>
            <a:off x="535132" y="2710561"/>
            <a:ext cx="6256167" cy="2058146"/>
          </a:xfrm>
          <a:custGeom>
            <a:avLst/>
            <a:gdLst>
              <a:gd name="connsiteX0" fmla="*/ 8931710 w 8931710"/>
              <a:gd name="connsiteY0" fmla="*/ 0 h 2938344"/>
              <a:gd name="connsiteX1" fmla="*/ 7931734 w 8931710"/>
              <a:gd name="connsiteY1" fmla="*/ 2378566 h 2938344"/>
              <a:gd name="connsiteX2" fmla="*/ 7747687 w 8931710"/>
              <a:gd name="connsiteY2" fmla="*/ 1447811 h 2938344"/>
              <a:gd name="connsiteX3" fmla="*/ 7747531 w 8931710"/>
              <a:gd name="connsiteY3" fmla="*/ 1447603 h 2938344"/>
              <a:gd name="connsiteX4" fmla="*/ 7667233 w 8931710"/>
              <a:gd name="connsiteY4" fmla="*/ 1506138 h 2938344"/>
              <a:gd name="connsiteX5" fmla="*/ 0 w 8931710"/>
              <a:gd name="connsiteY5" fmla="*/ 2837573 h 2938344"/>
              <a:gd name="connsiteX6" fmla="*/ 4485226 w 8931710"/>
              <a:gd name="connsiteY6" fmla="*/ 2203219 h 2938344"/>
              <a:gd name="connsiteX7" fmla="*/ 7125780 w 8931710"/>
              <a:gd name="connsiteY7" fmla="*/ 794803 h 2938344"/>
              <a:gd name="connsiteX8" fmla="*/ 7155872 w 8931710"/>
              <a:gd name="connsiteY8" fmla="*/ 769558 h 2938344"/>
              <a:gd name="connsiteX9" fmla="*/ 7154563 w 8931710"/>
              <a:gd name="connsiteY9" fmla="*/ 768189 h 2938344"/>
              <a:gd name="connsiteX10" fmla="*/ 6272979 w 8931710"/>
              <a:gd name="connsiteY10" fmla="*/ 342023 h 2938344"/>
              <a:gd name="connsiteX11" fmla="*/ 8931710 w 8931710"/>
              <a:gd name="connsiteY11" fmla="*/ 0 h 29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1710" h="2938344">
                <a:moveTo>
                  <a:pt x="8931710" y="0"/>
                </a:moveTo>
                <a:lnTo>
                  <a:pt x="7931734" y="2378566"/>
                </a:lnTo>
                <a:cubicBezTo>
                  <a:pt x="7750872" y="1586020"/>
                  <a:pt x="7859389" y="1793412"/>
                  <a:pt x="7747687" y="1447811"/>
                </a:cubicBezTo>
                <a:lnTo>
                  <a:pt x="7747531" y="1447603"/>
                </a:lnTo>
                <a:lnTo>
                  <a:pt x="7667233" y="1506138"/>
                </a:lnTo>
                <a:cubicBezTo>
                  <a:pt x="5539827" y="2996940"/>
                  <a:pt x="2823272" y="3072290"/>
                  <a:pt x="0" y="2837573"/>
                </a:cubicBezTo>
                <a:cubicBezTo>
                  <a:pt x="1747765" y="2705416"/>
                  <a:pt x="3015419" y="2678985"/>
                  <a:pt x="4485226" y="2203219"/>
                </a:cubicBezTo>
                <a:cubicBezTo>
                  <a:pt x="5472291" y="1827396"/>
                  <a:pt x="6303894" y="1463189"/>
                  <a:pt x="7125780" y="794803"/>
                </a:cubicBezTo>
                <a:lnTo>
                  <a:pt x="7155872" y="769558"/>
                </a:lnTo>
                <a:lnTo>
                  <a:pt x="7154563" y="768189"/>
                </a:lnTo>
                <a:cubicBezTo>
                  <a:pt x="6739902" y="557118"/>
                  <a:pt x="6660530" y="505067"/>
                  <a:pt x="6272979" y="342023"/>
                </a:cubicBezTo>
                <a:cubicBezTo>
                  <a:pt x="7159223" y="228016"/>
                  <a:pt x="7835402" y="151078"/>
                  <a:pt x="8931710" y="0"/>
                </a:cubicBezTo>
                <a:close/>
              </a:path>
            </a:pathLst>
          </a:custGeom>
          <a:solidFill>
            <a:srgbClr val="00B050"/>
          </a:solidFill>
          <a:ln w="12700" cap="flat" cmpd="sng" algn="ctr">
            <a:noFill/>
            <a:prstDash val="solid"/>
            <a:miter lim="800000"/>
          </a:ln>
          <a:effectLst/>
        </p:spPr>
        <p:txBody>
          <a:bodyPr rtlCol="0" anchor="ctr"/>
          <a:lstStyle/>
          <a:p>
            <a:pPr algn="ctr" defTabSz="884865">
              <a:defRPr/>
            </a:pPr>
            <a:endParaRPr lang="en-IN" sz="1742" kern="0" dirty="0">
              <a:solidFill>
                <a:prstClr val="whit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6C2E659-01A6-8066-6B7A-5431873EFC2C}"/>
              </a:ext>
            </a:extLst>
          </p:cNvPr>
          <p:cNvSpPr txBox="1"/>
          <p:nvPr/>
        </p:nvSpPr>
        <p:spPr>
          <a:xfrm>
            <a:off x="456034" y="3963009"/>
            <a:ext cx="1229054" cy="646331"/>
          </a:xfrm>
          <a:prstGeom prst="rect">
            <a:avLst/>
          </a:prstGeom>
          <a:noFill/>
        </p:spPr>
        <p:txBody>
          <a:bodyPr wrap="none" rtlCol="0">
            <a:spAutoFit/>
          </a:bodyPr>
          <a:lstStyle/>
          <a:p>
            <a:r>
              <a:rPr lang="en-ZA" sz="1200" dirty="0">
                <a:solidFill>
                  <a:schemeClr val="bg1"/>
                </a:solidFill>
              </a:rPr>
              <a:t>Lack/ Absence of</a:t>
            </a:r>
          </a:p>
          <a:p>
            <a:r>
              <a:rPr lang="en-ZA" sz="1200" dirty="0">
                <a:solidFill>
                  <a:schemeClr val="bg1"/>
                </a:solidFill>
              </a:rPr>
              <a:t>Ecological</a:t>
            </a:r>
          </a:p>
          <a:p>
            <a:r>
              <a:rPr lang="en-ZA" sz="1200" dirty="0">
                <a:solidFill>
                  <a:schemeClr val="bg1"/>
                </a:solidFill>
              </a:rPr>
              <a:t>Consciousness</a:t>
            </a:r>
          </a:p>
        </p:txBody>
      </p:sp>
      <p:sp>
        <p:nvSpPr>
          <p:cNvPr id="59" name="TextBox 58">
            <a:extLst>
              <a:ext uri="{FF2B5EF4-FFF2-40B4-BE49-F238E27FC236}">
                <a16:creationId xmlns:a16="http://schemas.microsoft.com/office/drawing/2014/main" id="{C957B2A5-E488-DD20-D935-45365CFC02DC}"/>
              </a:ext>
            </a:extLst>
          </p:cNvPr>
          <p:cNvSpPr txBox="1"/>
          <p:nvPr/>
        </p:nvSpPr>
        <p:spPr>
          <a:xfrm>
            <a:off x="5457710" y="3028400"/>
            <a:ext cx="1102418" cy="646331"/>
          </a:xfrm>
          <a:prstGeom prst="rect">
            <a:avLst/>
          </a:prstGeom>
          <a:noFill/>
        </p:spPr>
        <p:txBody>
          <a:bodyPr wrap="none" rtlCol="0">
            <a:spAutoFit/>
          </a:bodyPr>
          <a:lstStyle/>
          <a:p>
            <a:r>
              <a:rPr lang="en-ZA" sz="1200" dirty="0">
                <a:solidFill>
                  <a:schemeClr val="bg1"/>
                </a:solidFill>
              </a:rPr>
              <a:t>Increasing</a:t>
            </a:r>
          </a:p>
          <a:p>
            <a:r>
              <a:rPr lang="en-ZA" sz="1200" dirty="0">
                <a:solidFill>
                  <a:schemeClr val="bg1"/>
                </a:solidFill>
              </a:rPr>
              <a:t>Ecological</a:t>
            </a:r>
          </a:p>
          <a:p>
            <a:r>
              <a:rPr lang="en-ZA" sz="1200" dirty="0">
                <a:solidFill>
                  <a:schemeClr val="bg1"/>
                </a:solidFill>
              </a:rPr>
              <a:t>Consciousness</a:t>
            </a:r>
          </a:p>
        </p:txBody>
      </p:sp>
      <p:sp>
        <p:nvSpPr>
          <p:cNvPr id="61" name="TextBox 60">
            <a:extLst>
              <a:ext uri="{FF2B5EF4-FFF2-40B4-BE49-F238E27FC236}">
                <a16:creationId xmlns:a16="http://schemas.microsoft.com/office/drawing/2014/main" id="{DDA0BF62-4B62-5566-2ED8-AA217EC4EAF9}"/>
              </a:ext>
            </a:extLst>
          </p:cNvPr>
          <p:cNvSpPr txBox="1"/>
          <p:nvPr/>
        </p:nvSpPr>
        <p:spPr>
          <a:xfrm>
            <a:off x="114118" y="639819"/>
            <a:ext cx="10093342" cy="2308324"/>
          </a:xfrm>
          <a:prstGeom prst="rect">
            <a:avLst/>
          </a:prstGeom>
          <a:noFill/>
        </p:spPr>
        <p:txBody>
          <a:bodyPr wrap="square">
            <a:spAutoFit/>
          </a:bodyPr>
          <a:lstStyle/>
          <a:p>
            <a:pPr defTabSz="884865"/>
            <a:r>
              <a:rPr lang="en-US" sz="1800" dirty="0">
                <a:solidFill>
                  <a:prstClr val="white"/>
                </a:solidFill>
                <a:latin typeface="Calibri Light" panose="020F0302020204030204"/>
              </a:rPr>
              <a:t>The power system is embedded within the energy system, which in turn is embedded within the economy, society, the Earth systems and the cosmos. Multiple interactions and feedbacks between these systems require an integrated, holistic approach to the energy transition which should ultimately lead to regenerative / circular energy system which does not harm people nor the environment. This is just like the Mitochondrion, the 50 to 100 trillion  energy system that powers the human body. </a:t>
            </a:r>
          </a:p>
          <a:p>
            <a:pPr defTabSz="884865"/>
            <a:endParaRPr lang="en-US" dirty="0">
              <a:solidFill>
                <a:prstClr val="white"/>
              </a:solidFill>
              <a:latin typeface="Calibri Light" panose="020F0302020204030204"/>
            </a:endParaRPr>
          </a:p>
          <a:p>
            <a:pPr defTabSz="884865"/>
            <a:r>
              <a:rPr lang="en-US" sz="1800" dirty="0">
                <a:solidFill>
                  <a:prstClr val="white"/>
                </a:solidFill>
                <a:latin typeface="Calibri Light" panose="020F0302020204030204"/>
              </a:rPr>
              <a:t>Welcome to the era of the Mitochondria Energy</a:t>
            </a:r>
          </a:p>
          <a:p>
            <a:pPr defTabSz="884865"/>
            <a:r>
              <a:rPr lang="en-US" dirty="0">
                <a:solidFill>
                  <a:prstClr val="white"/>
                </a:solidFill>
                <a:latin typeface="Calibri Light" panose="020F0302020204030204"/>
              </a:rPr>
              <a:t>Welcome to the era of the Prosumer</a:t>
            </a:r>
            <a:endParaRPr lang="en-ZA" sz="1800" dirty="0">
              <a:solidFill>
                <a:prstClr val="white"/>
              </a:solidFill>
              <a:latin typeface="Calibri Light" panose="020F0302020204030204"/>
            </a:endParaRPr>
          </a:p>
        </p:txBody>
      </p:sp>
    </p:spTree>
    <p:extLst>
      <p:ext uri="{BB962C8B-B14F-4D97-AF65-F5344CB8AC3E}">
        <p14:creationId xmlns:p14="http://schemas.microsoft.com/office/powerpoint/2010/main" val="67621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D7FE277-1E13-48D4-8C0A-D7785B2B19E2}"/>
              </a:ext>
            </a:extLst>
          </p:cNvPr>
          <p:cNvPicPr/>
          <p:nvPr/>
        </p:nvPicPr>
        <p:blipFill>
          <a:blip r:embed="rId2" cstate="print">
            <a:lum bright="70000" contrast="-70000"/>
            <a:extLst>
              <a:ext uri="{BEBA8EAE-BF5A-486C-A8C5-ECC9F3942E4B}">
                <a14:imgProps xmlns:a14="http://schemas.microsoft.com/office/drawing/2010/main">
                  <a14:imgLayer r:embed="rId3">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1" name="Footer Placeholder 10">
            <a:extLst>
              <a:ext uri="{FF2B5EF4-FFF2-40B4-BE49-F238E27FC236}">
                <a16:creationId xmlns:a16="http://schemas.microsoft.com/office/drawing/2014/main" id="{CDF2F096-8260-4A33-B5A4-B6B3E88773A4}"/>
              </a:ext>
            </a:extLst>
          </p:cNvPr>
          <p:cNvSpPr>
            <a:spLocks noGrp="1"/>
          </p:cNvSpPr>
          <p:nvPr>
            <p:ph type="ftr" sz="quarter" idx="11"/>
          </p:nvPr>
        </p:nvSpPr>
        <p:spPr>
          <a:xfrm>
            <a:off x="4621733" y="7279342"/>
            <a:ext cx="5029200"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all" spc="0" normalizeH="0" baseline="0" noProof="0" dirty="0">
                <a:ln>
                  <a:noFill/>
                </a:ln>
                <a:solidFill>
                  <a:srgbClr val="FFFFFF">
                    <a:alpha val="80000"/>
                  </a:srgbClr>
                </a:solidFill>
                <a:effectLst/>
                <a:uLnTx/>
                <a:uFillTx/>
                <a:latin typeface="Calibri Light" panose="020F0302020204030204"/>
                <a:ea typeface="+mn-ea"/>
                <a:cs typeface="+mn-cs"/>
              </a:rPr>
              <a:t>Confidential Mitochondria Energy Systems</a:t>
            </a: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A533D134-0908-5E4C-97F2-A35E60A1ECAB}"/>
              </a:ext>
            </a:extLst>
          </p:cNvPr>
          <p:cNvSpPr/>
          <p:nvPr/>
        </p:nvSpPr>
        <p:spPr>
          <a:xfrm>
            <a:off x="1153391" y="200008"/>
            <a:ext cx="8118759" cy="461665"/>
          </a:xfrm>
          <a:prstGeom prst="rect">
            <a:avLst/>
          </a:prstGeom>
          <a:ln>
            <a:noFill/>
          </a:ln>
        </p:spPr>
        <p:txBody>
          <a:bodyPr wrap="square">
            <a:spAutoFit/>
          </a:bodyPr>
          <a:lstStyle/>
          <a:p>
            <a:pPr marL="0" marR="0" lvl="0" indent="0" algn="ctr" defTabSz="85725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Nova" panose="020B0504020202020204" pitchFamily="34" charset="0"/>
                <a:ea typeface="Times New Roman" panose="02020603050405020304" pitchFamily="18" charset="0"/>
                <a:cs typeface="+mn-cs"/>
              </a:rPr>
              <a:t>The Mitochondria Energy Group</a:t>
            </a:r>
          </a:p>
        </p:txBody>
      </p:sp>
      <p:sp>
        <p:nvSpPr>
          <p:cNvPr id="21" name="Text Box 10">
            <a:extLst>
              <a:ext uri="{FF2B5EF4-FFF2-40B4-BE49-F238E27FC236}">
                <a16:creationId xmlns:a16="http://schemas.microsoft.com/office/drawing/2014/main" id="{22FACA8A-8370-7F4F-9DEE-F484FE365979}"/>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pic>
        <p:nvPicPr>
          <p:cNvPr id="24" name="Picture 23">
            <a:extLst>
              <a:ext uri="{FF2B5EF4-FFF2-40B4-BE49-F238E27FC236}">
                <a16:creationId xmlns:a16="http://schemas.microsoft.com/office/drawing/2014/main" id="{F9C33A3F-52CB-8547-B4E0-16CED28BC10C}"/>
              </a:ext>
            </a:extLst>
          </p:cNvPr>
          <p:cNvPicPr>
            <a:picLocks noChangeAspect="1"/>
          </p:cNvPicPr>
          <p:nvPr/>
        </p:nvPicPr>
        <p:blipFill>
          <a:blip r:embed="rId4"/>
          <a:stretch>
            <a:fillRect/>
          </a:stretch>
        </p:blipFill>
        <p:spPr>
          <a:xfrm>
            <a:off x="6084593" y="1828800"/>
            <a:ext cx="5907536" cy="4221651"/>
          </a:xfrm>
          <a:prstGeom prst="rect">
            <a:avLst/>
          </a:prstGeom>
        </p:spPr>
      </p:pic>
      <p:sp>
        <p:nvSpPr>
          <p:cNvPr id="2" name="TextBox 1">
            <a:extLst>
              <a:ext uri="{FF2B5EF4-FFF2-40B4-BE49-F238E27FC236}">
                <a16:creationId xmlns:a16="http://schemas.microsoft.com/office/drawing/2014/main" id="{171F88DB-5A14-4A15-8397-C146A1541859}"/>
              </a:ext>
            </a:extLst>
          </p:cNvPr>
          <p:cNvSpPr txBox="1"/>
          <p:nvPr/>
        </p:nvSpPr>
        <p:spPr>
          <a:xfrm>
            <a:off x="5973596" y="6043163"/>
            <a:ext cx="616547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A8B97F">
                    <a:lumMod val="20000"/>
                    <a:lumOff val="80000"/>
                  </a:srgbClr>
                </a:solidFill>
                <a:effectLst/>
                <a:uLnTx/>
                <a:uFillTx/>
                <a:latin typeface="Arial" panose="020B0604020202020204" pitchFamily="34" charset="0"/>
                <a:ea typeface="+mn-ea"/>
                <a:cs typeface="Arial" panose="020B0604020202020204" pitchFamily="34" charset="0"/>
              </a:rPr>
              <a:t> </a:t>
            </a:r>
            <a:r>
              <a:rPr kumimoji="0" lang="en-ZA" sz="1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In 2014 Mitochondria Installed  a 100KW Phosphoric Acid  Fuel Cell at the  Offices of the Minerals Council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of South Africa in Johannesburg</a:t>
            </a:r>
          </a:p>
        </p:txBody>
      </p:sp>
      <p:pic>
        <p:nvPicPr>
          <p:cNvPr id="13" name="Picture 12">
            <a:extLst>
              <a:ext uri="{FF2B5EF4-FFF2-40B4-BE49-F238E27FC236}">
                <a16:creationId xmlns:a16="http://schemas.microsoft.com/office/drawing/2014/main" id="{F9C9566E-D185-409B-AE9D-BC44449DDC5B}"/>
              </a:ext>
            </a:extLst>
          </p:cNvPr>
          <p:cNvPicPr/>
          <p:nvPr/>
        </p:nvPicPr>
        <p:blipFill>
          <a:blip r:embed="rId5" cstate="print">
            <a:extLst>
              <a:ext uri="{BEBA8EAE-BF5A-486C-A8C5-ECC9F3942E4B}">
                <a14:imgProps xmlns:a14="http://schemas.microsoft.com/office/drawing/2010/main">
                  <a14:imgLayer r:embed="rId6">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44565" y="6748895"/>
            <a:ext cx="862446" cy="897874"/>
          </a:xfrm>
          <a:prstGeom prst="rect">
            <a:avLst/>
          </a:prstGeom>
        </p:spPr>
      </p:pic>
      <p:sp>
        <p:nvSpPr>
          <p:cNvPr id="14" name="TextBox 13">
            <a:extLst>
              <a:ext uri="{FF2B5EF4-FFF2-40B4-BE49-F238E27FC236}">
                <a16:creationId xmlns:a16="http://schemas.microsoft.com/office/drawing/2014/main" id="{E8B0F81D-B2EB-B0B7-7958-B21793770483}"/>
              </a:ext>
            </a:extLst>
          </p:cNvPr>
          <p:cNvSpPr txBox="1"/>
          <p:nvPr/>
        </p:nvSpPr>
        <p:spPr>
          <a:xfrm>
            <a:off x="99936" y="904178"/>
            <a:ext cx="5884722" cy="587327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It is a well established assumption that energy is fundamental to  the existence of all life in our planet and  in fact it is so pervasive as to be the most visible reality in our universe which teems with billions and billions of stars constantly  producing massive amounts of energy.  Accepting what astrophysicists,  astronomers and scientists have postulated, the universe comprises of approximately 75% of hydrogen. It is no wonder therefore that hydrogen is now emerging as the front runner of the global energy transition. Hydrogen is tipped to be  the next dominant energy carrier to power the global economy. Our companies were established to power the hydrogen economy and make it a reality in the world.</a:t>
            </a:r>
            <a:r>
              <a:rPr lang="en-ZA" sz="1200" dirty="0">
                <a:solidFill>
                  <a:prstClr val="white"/>
                </a:solidFill>
                <a:latin typeface="Avenir Next LT Pro" panose="020B0504020202020204" pitchFamily="34" charset="0"/>
                <a:ea typeface="Calibri" panose="020F0502020204030204" pitchFamily="34" charset="0"/>
                <a:cs typeface="Arial" panose="020B0604020202020204" pitchFamily="34" charset="0"/>
              </a:rPr>
              <a:t> </a:t>
            </a: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This is the foundation of Sustainable Ethical Solutions Holdings , the holding company of Mitochondria Energy Companies.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Rooted in the ethic and paradigm of sustainability, these  companies were established to hold Mashudu </a:t>
            </a:r>
            <a:r>
              <a:rPr kumimoji="0" lang="en-ZA" sz="1200" b="0" i="0" u="none" strike="noStrike" kern="1200" cap="none" spc="0" normalizeH="0" baseline="0" noProof="0" dirty="0" err="1">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Ramano’s</a:t>
            </a: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 interests in energy and water and comprises of four entities and a fund that is being established: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Mitochondria Energy company founded in 2012 to be an independent power producer focussing on distributed, decentralized and onsite energy solutions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Mitochondria Energy Systems founded in 2018 to develop and market hydrogen based energy technologies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Mitochondria Networks established in 2015 to provide smart energy network solutions.</a:t>
            </a:r>
            <a:endPar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Singamati (we are water) Holdings established in 2018 to provide water services from source to utilization and to support the hydrogen economy.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rPr>
              <a:t>The Africa Hydrogen Economy Fund- In the process of being established to fund hydrogen related infrastructure and activities.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400" b="0" i="0" u="none" strike="noStrike" kern="1200" cap="none" spc="0" normalizeH="0" baseline="0" noProof="0" dirty="0">
              <a:ln>
                <a:noFill/>
              </a:ln>
              <a:solidFill>
                <a:prstClr val="white"/>
              </a:solidFill>
              <a:effectLst/>
              <a:uLnTx/>
              <a:uFillTx/>
              <a:latin typeface="Avenir Next LT Pro" panose="020B05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410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D7FE277-1E13-48D4-8C0A-D7785B2B19E2}"/>
              </a:ext>
            </a:extLst>
          </p:cNvPr>
          <p:cNvPicPr/>
          <p:nvPr/>
        </p:nvPicPr>
        <p:blipFill>
          <a:blip r:embed="rId3" cstate="print">
            <a:lum bright="70000" contrast="-70000"/>
            <a:extLst>
              <a:ext uri="{BEBA8EAE-BF5A-486C-A8C5-ECC9F3942E4B}">
                <a14:imgProps xmlns:a14="http://schemas.microsoft.com/office/drawing/2010/main">
                  <a14:imgLayer r:embed="rId4">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DAC03838-9831-954C-8016-AC658BC91632}"/>
              </a:ext>
            </a:extLst>
          </p:cNvPr>
          <p:cNvSpPr/>
          <p:nvPr/>
        </p:nvSpPr>
        <p:spPr>
          <a:xfrm>
            <a:off x="1581059" y="531079"/>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14" name="Text Box 10">
            <a:extLst>
              <a:ext uri="{FF2B5EF4-FFF2-40B4-BE49-F238E27FC236}">
                <a16:creationId xmlns:a16="http://schemas.microsoft.com/office/drawing/2014/main" id="{7A436064-35F3-EB44-96A0-BB31E1489091}"/>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grpSp>
        <p:nvGrpSpPr>
          <p:cNvPr id="78" name="Group 77">
            <a:extLst>
              <a:ext uri="{FF2B5EF4-FFF2-40B4-BE49-F238E27FC236}">
                <a16:creationId xmlns:a16="http://schemas.microsoft.com/office/drawing/2014/main" id="{ABD908A3-C395-1A4B-95F6-EF71DEE5C485}"/>
              </a:ext>
            </a:extLst>
          </p:cNvPr>
          <p:cNvGrpSpPr/>
          <p:nvPr/>
        </p:nvGrpSpPr>
        <p:grpSpPr>
          <a:xfrm>
            <a:off x="685317" y="20776"/>
            <a:ext cx="9938233" cy="641108"/>
            <a:chOff x="-895741" y="68740"/>
            <a:chExt cx="9938233" cy="641108"/>
          </a:xfrm>
        </p:grpSpPr>
        <p:sp>
          <p:nvSpPr>
            <p:cNvPr id="79" name="Rectangle 78">
              <a:extLst>
                <a:ext uri="{FF2B5EF4-FFF2-40B4-BE49-F238E27FC236}">
                  <a16:creationId xmlns:a16="http://schemas.microsoft.com/office/drawing/2014/main" id="{BFBE07C8-C5B9-8D47-9372-B3028B0F0D8D}"/>
                </a:ext>
              </a:extLst>
            </p:cNvPr>
            <p:cNvSpPr/>
            <p:nvPr/>
          </p:nvSpPr>
          <p:spPr>
            <a:xfrm>
              <a:off x="-895741" y="125073"/>
              <a:ext cx="9147704" cy="584775"/>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dirty="0">
                  <a:solidFill>
                    <a:prstClr val="white"/>
                  </a:solidFill>
                  <a:latin typeface=" Arail Nova"/>
                  <a:ea typeface="Arial Unicode MS" panose="020B0604020202020204" pitchFamily="34" charset="-128"/>
                  <a:cs typeface="Arial" panose="020B0604020202020204" pitchFamily="34" charset="0"/>
                </a:rPr>
                <a:t>The Mitochondria Fuel Cell Video</a:t>
              </a:r>
              <a:endParaRPr kumimoji="0" lang="en-US" sz="3200" b="0" i="0" u="none" strike="noStrike" kern="1200" cap="none" spc="0" normalizeH="0" baseline="0" noProof="0" dirty="0">
                <a:ln>
                  <a:noFill/>
                </a:ln>
                <a:solidFill>
                  <a:prstClr val="white"/>
                </a:solidFill>
                <a:effectLst/>
                <a:uLnTx/>
                <a:uFillTx/>
                <a:latin typeface=" Arail Nova"/>
                <a:ea typeface="Arial Unicode MS" panose="020B0604020202020204" pitchFamily="34" charset="-128"/>
                <a:cs typeface="Arial" panose="020B0604020202020204" pitchFamily="34" charset="0"/>
              </a:endParaRPr>
            </a:p>
          </p:txBody>
        </p:sp>
        <p:sp>
          <p:nvSpPr>
            <p:cNvPr id="80" name="Rectangle 79">
              <a:extLst>
                <a:ext uri="{FF2B5EF4-FFF2-40B4-BE49-F238E27FC236}">
                  <a16:creationId xmlns:a16="http://schemas.microsoft.com/office/drawing/2014/main" id="{E34112BB-114A-A74A-A50D-BC6C81C2BFBB}"/>
                </a:ext>
              </a:extLst>
            </p:cNvPr>
            <p:cNvSpPr/>
            <p:nvPr/>
          </p:nvSpPr>
          <p:spPr>
            <a:xfrm>
              <a:off x="-101508" y="68740"/>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grpSp>
      <p:pic>
        <p:nvPicPr>
          <p:cNvPr id="19" name="Picture 18">
            <a:extLst>
              <a:ext uri="{FF2B5EF4-FFF2-40B4-BE49-F238E27FC236}">
                <a16:creationId xmlns:a16="http://schemas.microsoft.com/office/drawing/2014/main" id="{B09B43C2-582B-6118-E19B-388FEB449CF4}"/>
              </a:ext>
            </a:extLst>
          </p:cNvPr>
          <p:cNvPicPr/>
          <p:nvPr/>
        </p:nvPicPr>
        <p:blipFill>
          <a:blip r:embed="rId5" cstate="print">
            <a:extLst>
              <a:ext uri="{BEBA8EAE-BF5A-486C-A8C5-ECC9F3942E4B}">
                <a14:imgProps xmlns:a14="http://schemas.microsoft.com/office/drawing/2010/main">
                  <a14:imgLayer r:embed="rId6">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24622" y="6797935"/>
            <a:ext cx="862446" cy="817948"/>
          </a:xfrm>
          <a:prstGeom prst="rect">
            <a:avLst/>
          </a:prstGeom>
        </p:spPr>
      </p:pic>
      <p:sp>
        <p:nvSpPr>
          <p:cNvPr id="15" name="TextBox 14">
            <a:extLst>
              <a:ext uri="{FF2B5EF4-FFF2-40B4-BE49-F238E27FC236}">
                <a16:creationId xmlns:a16="http://schemas.microsoft.com/office/drawing/2014/main" id="{C0D4F81D-CE45-EF18-EEF4-33F35DAC8204}"/>
              </a:ext>
            </a:extLst>
          </p:cNvPr>
          <p:cNvSpPr txBox="1"/>
          <p:nvPr/>
        </p:nvSpPr>
        <p:spPr>
          <a:xfrm>
            <a:off x="3091070" y="3607112"/>
            <a:ext cx="6231834" cy="369332"/>
          </a:xfrm>
          <a:prstGeom prst="rect">
            <a:avLst/>
          </a:prstGeom>
          <a:noFill/>
        </p:spPr>
        <p:txBody>
          <a:bodyPr wrap="square">
            <a:spAutoFit/>
          </a:bodyPr>
          <a:lstStyle/>
          <a:p>
            <a:r>
              <a:rPr lang="pt-BR" dirty="0"/>
              <a:t> </a:t>
            </a:r>
            <a:endParaRPr lang="en-ZA" dirty="0"/>
          </a:p>
        </p:txBody>
      </p:sp>
      <p:pic>
        <p:nvPicPr>
          <p:cNvPr id="3" name="Online Media 2" title="Mitochondria Energy Systems - A New Era in Energy Generation">
            <a:hlinkClick r:id="" action="ppaction://media"/>
            <a:extLst>
              <a:ext uri="{FF2B5EF4-FFF2-40B4-BE49-F238E27FC236}">
                <a16:creationId xmlns:a16="http://schemas.microsoft.com/office/drawing/2014/main" id="{1723D968-45CC-E992-E2B3-0E5C93F890AF}"/>
              </a:ext>
            </a:extLst>
          </p:cNvPr>
          <p:cNvPicPr>
            <a:picLocks noRot="1" noChangeAspect="1"/>
          </p:cNvPicPr>
          <p:nvPr>
            <a:videoFile r:link="rId1"/>
          </p:nvPr>
        </p:nvPicPr>
        <p:blipFill>
          <a:blip r:embed="rId7"/>
          <a:stretch>
            <a:fillRect/>
          </a:stretch>
        </p:blipFill>
        <p:spPr>
          <a:xfrm>
            <a:off x="951377" y="1223010"/>
            <a:ext cx="10090003" cy="5700852"/>
          </a:xfrm>
          <a:prstGeom prst="rect">
            <a:avLst/>
          </a:prstGeom>
        </p:spPr>
      </p:pic>
      <p:sp>
        <p:nvSpPr>
          <p:cNvPr id="2" name="TextBox 1">
            <a:extLst>
              <a:ext uri="{FF2B5EF4-FFF2-40B4-BE49-F238E27FC236}">
                <a16:creationId xmlns:a16="http://schemas.microsoft.com/office/drawing/2014/main" id="{CCBBE6A3-A856-08A2-2EB5-6AE2C47EFA59}"/>
              </a:ext>
            </a:extLst>
          </p:cNvPr>
          <p:cNvSpPr txBox="1"/>
          <p:nvPr/>
        </p:nvSpPr>
        <p:spPr>
          <a:xfrm>
            <a:off x="4046220" y="7017566"/>
            <a:ext cx="4206240" cy="369332"/>
          </a:xfrm>
          <a:prstGeom prst="rect">
            <a:avLst/>
          </a:prstGeom>
          <a:noFill/>
        </p:spPr>
        <p:txBody>
          <a:bodyPr wrap="square" rtlCol="0">
            <a:spAutoFit/>
          </a:bodyPr>
          <a:lstStyle/>
          <a:p>
            <a:r>
              <a:rPr lang="en-GB" dirty="0">
                <a:solidFill>
                  <a:schemeClr val="bg1"/>
                </a:solidFill>
              </a:rPr>
              <a:t>Video: https://youtu.be/egJb9HJIWaU</a:t>
            </a:r>
          </a:p>
        </p:txBody>
      </p:sp>
    </p:spTree>
    <p:extLst>
      <p:ext uri="{BB962C8B-B14F-4D97-AF65-F5344CB8AC3E}">
        <p14:creationId xmlns:p14="http://schemas.microsoft.com/office/powerpoint/2010/main" val="2616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6B71B205-F2B9-419C-9921-5BBBE0D996D4}"/>
              </a:ext>
            </a:extLst>
          </p:cNvPr>
          <p:cNvPicPr/>
          <p:nvPr/>
        </p:nvPicPr>
        <p:blipFill>
          <a:blip r:embed="rId2" cstate="print">
            <a:extLst>
              <a:ext uri="{BEBA8EAE-BF5A-486C-A8C5-ECC9F3942E4B}">
                <a14:imgProps xmlns:a14="http://schemas.microsoft.com/office/drawing/2010/main">
                  <a14:imgLayer r:embed="rId3">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103909" y="6696941"/>
            <a:ext cx="862446" cy="949828"/>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grpSp>
        <p:nvGrpSpPr>
          <p:cNvPr id="90" name="Group 89">
            <a:extLst>
              <a:ext uri="{FF2B5EF4-FFF2-40B4-BE49-F238E27FC236}">
                <a16:creationId xmlns:a16="http://schemas.microsoft.com/office/drawing/2014/main" id="{F1CE5C12-29EF-C745-A331-0324673E7EB1}"/>
              </a:ext>
            </a:extLst>
          </p:cNvPr>
          <p:cNvGrpSpPr/>
          <p:nvPr/>
        </p:nvGrpSpPr>
        <p:grpSpPr>
          <a:xfrm>
            <a:off x="8023948" y="3142200"/>
            <a:ext cx="1114727" cy="1163523"/>
            <a:chOff x="7081717" y="3158829"/>
            <a:chExt cx="1114727" cy="1163523"/>
          </a:xfrm>
        </p:grpSpPr>
        <p:sp>
          <p:nvSpPr>
            <p:cNvPr id="91" name="Rounded Rectangle 90">
              <a:extLst>
                <a:ext uri="{FF2B5EF4-FFF2-40B4-BE49-F238E27FC236}">
                  <a16:creationId xmlns:a16="http://schemas.microsoft.com/office/drawing/2014/main" id="{F97BDAF8-739F-494C-A8D7-7582BEA015DC}"/>
                </a:ext>
              </a:extLst>
            </p:cNvPr>
            <p:cNvSpPr/>
            <p:nvPr/>
          </p:nvSpPr>
          <p:spPr>
            <a:xfrm>
              <a:off x="7081717" y="3258286"/>
              <a:ext cx="1064066" cy="1064066"/>
            </a:xfrm>
            <a:prstGeom prst="roundRect">
              <a:avLst>
                <a:gd name="adj" fmla="val 10715"/>
              </a:avLst>
            </a:prstGeom>
            <a:solidFill>
              <a:schemeClr val="bg1"/>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grpSp>
          <p:nvGrpSpPr>
            <p:cNvPr id="92" name="Group 91">
              <a:extLst>
                <a:ext uri="{FF2B5EF4-FFF2-40B4-BE49-F238E27FC236}">
                  <a16:creationId xmlns:a16="http://schemas.microsoft.com/office/drawing/2014/main" id="{F2C9D2DE-A2F5-0644-8964-1F1A714F3958}"/>
                </a:ext>
              </a:extLst>
            </p:cNvPr>
            <p:cNvGrpSpPr/>
            <p:nvPr/>
          </p:nvGrpSpPr>
          <p:grpSpPr>
            <a:xfrm>
              <a:off x="7147060" y="3158829"/>
              <a:ext cx="1049384" cy="467917"/>
              <a:chOff x="1067040" y="2825131"/>
              <a:chExt cx="1049384" cy="467917"/>
            </a:xfrm>
            <a:solidFill>
              <a:srgbClr val="F07927"/>
            </a:solidFill>
          </p:grpSpPr>
          <p:sp>
            <p:nvSpPr>
              <p:cNvPr id="93" name="Rectangle 92">
                <a:extLst>
                  <a:ext uri="{FF2B5EF4-FFF2-40B4-BE49-F238E27FC236}">
                    <a16:creationId xmlns:a16="http://schemas.microsoft.com/office/drawing/2014/main" id="{D276F9AD-DABE-364F-B228-CDA67139A155}"/>
                  </a:ext>
                </a:extLst>
              </p:cNvPr>
              <p:cNvSpPr/>
              <p:nvPr/>
            </p:nvSpPr>
            <p:spPr>
              <a:xfrm>
                <a:off x="1119737" y="2825131"/>
                <a:ext cx="996687" cy="378104"/>
              </a:xfrm>
              <a:prstGeom prst="rect">
                <a:avLst/>
              </a:prstGeom>
              <a:solidFill>
                <a:schemeClr val="accent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94" name="TextBox 93">
                <a:extLst>
                  <a:ext uri="{FF2B5EF4-FFF2-40B4-BE49-F238E27FC236}">
                    <a16:creationId xmlns:a16="http://schemas.microsoft.com/office/drawing/2014/main" id="{13AB5EB3-64BB-554D-93EE-A08A34F360AC}"/>
                  </a:ext>
                </a:extLst>
              </p:cNvPr>
              <p:cNvSpPr txBox="1"/>
              <p:nvPr/>
            </p:nvSpPr>
            <p:spPr>
              <a:xfrm>
                <a:off x="1067040" y="2831383"/>
                <a:ext cx="1046030" cy="461665"/>
              </a:xfrm>
              <a:prstGeom prst="rect">
                <a:avLst/>
              </a:prstGeom>
              <a:solidFill>
                <a:schemeClr val="bg1">
                  <a:lumMod val="65000"/>
                </a:schemeClr>
              </a:solidFill>
              <a:ln>
                <a:solidFill>
                  <a:schemeClr val="bg1">
                    <a:lumMod val="65000"/>
                  </a:schemeClr>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Centre of Excellence</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grpSp>
      </p:grpSp>
      <p:sp>
        <p:nvSpPr>
          <p:cNvPr id="95" name="Block Arc 32">
            <a:extLst>
              <a:ext uri="{FF2B5EF4-FFF2-40B4-BE49-F238E27FC236}">
                <a16:creationId xmlns:a16="http://schemas.microsoft.com/office/drawing/2014/main" id="{3BC47961-6B81-A84D-8B96-F6A765122029}"/>
              </a:ext>
            </a:extLst>
          </p:cNvPr>
          <p:cNvSpPr/>
          <p:nvPr/>
        </p:nvSpPr>
        <p:spPr>
          <a:xfrm rot="21437117">
            <a:off x="961627" y="2572257"/>
            <a:ext cx="1496058" cy="1295021"/>
          </a:xfrm>
          <a:prstGeom prst="blockArc">
            <a:avLst>
              <a:gd name="adj1" fmla="val 10800000"/>
              <a:gd name="adj2" fmla="val 21403479"/>
              <a:gd name="adj3" fmla="val 3685"/>
            </a:avLst>
          </a:prstGeom>
          <a:solidFill>
            <a:srgbClr val="50B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97" name="Block Arc 32">
            <a:extLst>
              <a:ext uri="{FF2B5EF4-FFF2-40B4-BE49-F238E27FC236}">
                <a16:creationId xmlns:a16="http://schemas.microsoft.com/office/drawing/2014/main" id="{531C5298-C632-A44B-8B57-9A1DAEEFD92C}"/>
              </a:ext>
            </a:extLst>
          </p:cNvPr>
          <p:cNvSpPr/>
          <p:nvPr/>
        </p:nvSpPr>
        <p:spPr>
          <a:xfrm rot="21429043">
            <a:off x="7019974" y="2703206"/>
            <a:ext cx="1496058" cy="1087083"/>
          </a:xfrm>
          <a:prstGeom prst="blockArc">
            <a:avLst>
              <a:gd name="adj1" fmla="val 10800000"/>
              <a:gd name="adj2" fmla="val 21403479"/>
              <a:gd name="adj3" fmla="val 3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98" name="Block Arc 32">
            <a:extLst>
              <a:ext uri="{FF2B5EF4-FFF2-40B4-BE49-F238E27FC236}">
                <a16:creationId xmlns:a16="http://schemas.microsoft.com/office/drawing/2014/main" id="{7956D630-C42A-4B45-8317-50AB54652BB1}"/>
              </a:ext>
            </a:extLst>
          </p:cNvPr>
          <p:cNvSpPr/>
          <p:nvPr/>
        </p:nvSpPr>
        <p:spPr>
          <a:xfrm>
            <a:off x="4155607" y="2649783"/>
            <a:ext cx="1625595" cy="1340213"/>
          </a:xfrm>
          <a:prstGeom prst="blockArc">
            <a:avLst>
              <a:gd name="adj1" fmla="val 10800000"/>
              <a:gd name="adj2" fmla="val 21403479"/>
              <a:gd name="adj3" fmla="val 36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00" name="Rounded Rectangle 99">
            <a:extLst>
              <a:ext uri="{FF2B5EF4-FFF2-40B4-BE49-F238E27FC236}">
                <a16:creationId xmlns:a16="http://schemas.microsoft.com/office/drawing/2014/main" id="{7EAD79D1-F343-C14B-893F-74FEAA9E7EC5}"/>
              </a:ext>
            </a:extLst>
          </p:cNvPr>
          <p:cNvSpPr/>
          <p:nvPr/>
        </p:nvSpPr>
        <p:spPr>
          <a:xfrm>
            <a:off x="418564" y="3197095"/>
            <a:ext cx="1064066" cy="1064066"/>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05" name="Rounded Rectangle 104">
            <a:extLst>
              <a:ext uri="{FF2B5EF4-FFF2-40B4-BE49-F238E27FC236}">
                <a16:creationId xmlns:a16="http://schemas.microsoft.com/office/drawing/2014/main" id="{E9E66698-3FE2-8146-8A0E-B1DBB3CF1796}"/>
              </a:ext>
            </a:extLst>
          </p:cNvPr>
          <p:cNvSpPr/>
          <p:nvPr/>
        </p:nvSpPr>
        <p:spPr>
          <a:xfrm>
            <a:off x="6546197" y="3315732"/>
            <a:ext cx="1064066" cy="1064066"/>
          </a:xfrm>
          <a:prstGeom prst="roundRect">
            <a:avLst>
              <a:gd name="adj" fmla="val 10715"/>
            </a:avLst>
          </a:prstGeom>
          <a:solidFill>
            <a:schemeClr val="bg1"/>
          </a:solid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grpSp>
        <p:nvGrpSpPr>
          <p:cNvPr id="119" name="Group 118">
            <a:extLst>
              <a:ext uri="{FF2B5EF4-FFF2-40B4-BE49-F238E27FC236}">
                <a16:creationId xmlns:a16="http://schemas.microsoft.com/office/drawing/2014/main" id="{A1E566D5-6CD0-924E-BCC7-3672CE923080}"/>
              </a:ext>
            </a:extLst>
          </p:cNvPr>
          <p:cNvGrpSpPr/>
          <p:nvPr/>
        </p:nvGrpSpPr>
        <p:grpSpPr>
          <a:xfrm>
            <a:off x="5143347" y="3148240"/>
            <a:ext cx="1064066" cy="1169502"/>
            <a:chOff x="5477790" y="3109418"/>
            <a:chExt cx="1064066" cy="1169502"/>
          </a:xfrm>
        </p:grpSpPr>
        <p:sp>
          <p:nvSpPr>
            <p:cNvPr id="120" name="Rounded Rectangle 119">
              <a:extLst>
                <a:ext uri="{FF2B5EF4-FFF2-40B4-BE49-F238E27FC236}">
                  <a16:creationId xmlns:a16="http://schemas.microsoft.com/office/drawing/2014/main" id="{AC20A5CF-EB19-6D4C-9208-9F737E0F742A}"/>
                </a:ext>
              </a:extLst>
            </p:cNvPr>
            <p:cNvSpPr/>
            <p:nvPr/>
          </p:nvSpPr>
          <p:spPr>
            <a:xfrm>
              <a:off x="5477790" y="3214854"/>
              <a:ext cx="1064066" cy="1064066"/>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22" name="Rectangle 121">
              <a:extLst>
                <a:ext uri="{FF2B5EF4-FFF2-40B4-BE49-F238E27FC236}">
                  <a16:creationId xmlns:a16="http://schemas.microsoft.com/office/drawing/2014/main" id="{5943167E-072D-8740-9057-68BC3BC826D0}"/>
                </a:ext>
              </a:extLst>
            </p:cNvPr>
            <p:cNvSpPr/>
            <p:nvPr/>
          </p:nvSpPr>
          <p:spPr>
            <a:xfrm>
              <a:off x="5532565" y="3109418"/>
              <a:ext cx="996687" cy="3781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grpSp>
      <p:grpSp>
        <p:nvGrpSpPr>
          <p:cNvPr id="126" name="Group 125">
            <a:extLst>
              <a:ext uri="{FF2B5EF4-FFF2-40B4-BE49-F238E27FC236}">
                <a16:creationId xmlns:a16="http://schemas.microsoft.com/office/drawing/2014/main" id="{DABF76CE-E773-024C-BE61-670588815CB4}"/>
              </a:ext>
            </a:extLst>
          </p:cNvPr>
          <p:cNvGrpSpPr/>
          <p:nvPr/>
        </p:nvGrpSpPr>
        <p:grpSpPr>
          <a:xfrm>
            <a:off x="8141988" y="1075699"/>
            <a:ext cx="3755958" cy="1846658"/>
            <a:chOff x="6306458" y="1433696"/>
            <a:chExt cx="1361887" cy="1313756"/>
          </a:xfrm>
        </p:grpSpPr>
        <p:sp>
          <p:nvSpPr>
            <p:cNvPr id="127" name="TextBox 126">
              <a:extLst>
                <a:ext uri="{FF2B5EF4-FFF2-40B4-BE49-F238E27FC236}">
                  <a16:creationId xmlns:a16="http://schemas.microsoft.com/office/drawing/2014/main" id="{D0D4204B-D526-F34B-ADA9-A8649219C647}"/>
                </a:ext>
              </a:extLst>
            </p:cNvPr>
            <p:cNvSpPr txBox="1"/>
            <p:nvPr/>
          </p:nvSpPr>
          <p:spPr>
            <a:xfrm>
              <a:off x="6306458" y="1433696"/>
              <a:ext cx="1361887" cy="197064"/>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Project Phoenix</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
          <p:nvSpPr>
            <p:cNvPr id="128" name="TextBox 127">
              <a:extLst>
                <a:ext uri="{FF2B5EF4-FFF2-40B4-BE49-F238E27FC236}">
                  <a16:creationId xmlns:a16="http://schemas.microsoft.com/office/drawing/2014/main" id="{882E31B5-4600-8141-AF4D-B619254D371D}"/>
                </a:ext>
              </a:extLst>
            </p:cNvPr>
            <p:cNvSpPr txBox="1"/>
            <p:nvPr/>
          </p:nvSpPr>
          <p:spPr>
            <a:xfrm>
              <a:off x="6306458" y="1630759"/>
              <a:ext cx="1361884" cy="111669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First Fuel Cell Manufacturing Facility located within the VAAL SEZ</a:t>
              </a:r>
              <a:r>
                <a:rPr lang="en-ZA" altLang="ko-KR" sz="1200" dirty="0">
                  <a:solidFill>
                    <a:prstClr val="white"/>
                  </a:solidFill>
                  <a:latin typeface="Calibri Light" panose="020F0302020204030204"/>
                  <a:ea typeface="맑은 고딕" panose="020B0503020000020004" pitchFamily="34" charset="-127"/>
                  <a:cs typeface="Arial" pitchFamily="34" charset="0"/>
                </a:rPr>
                <a:t> to be named Hydrogen Valley Innovation Hub</a:t>
              </a:r>
              <a:endPar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Manufacturing Capacity  0e 250 MW to 1000MW/a  capex of approx. R2bn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Job creation up to 400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Fuel cells to power the VAAL SEZ, Gauteng Provincial buildings and integrate with municipalities for own power generation</a:t>
              </a:r>
              <a:endParaRPr kumimoji="0" lang="ko-KR" altLang="en-US"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sp>
        <p:nvSpPr>
          <p:cNvPr id="130" name="TextBox 129">
            <a:extLst>
              <a:ext uri="{FF2B5EF4-FFF2-40B4-BE49-F238E27FC236}">
                <a16:creationId xmlns:a16="http://schemas.microsoft.com/office/drawing/2014/main" id="{1EECE9CA-F82F-1D41-9AB6-CB7953579BDD}"/>
              </a:ext>
            </a:extLst>
          </p:cNvPr>
          <p:cNvSpPr txBox="1"/>
          <p:nvPr/>
        </p:nvSpPr>
        <p:spPr>
          <a:xfrm>
            <a:off x="115519" y="5030679"/>
            <a:ext cx="3281128" cy="277000"/>
          </a:xfrm>
          <a:prstGeom prst="rect">
            <a:avLst/>
          </a:prstGeom>
          <a:solidFill>
            <a:srgbClr val="58549E"/>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ko-KR" sz="1200" b="1" dirty="0">
                <a:solidFill>
                  <a:prstClr val="white"/>
                </a:solidFill>
                <a:latin typeface="Calibri Light" panose="020F0302020204030204"/>
                <a:ea typeface="맑은 고딕" panose="020B0503020000020004" pitchFamily="34" charset="-127"/>
                <a:cs typeface="Arial" pitchFamily="34" charset="0"/>
              </a:rPr>
              <a:t>Project Phoenix Supply Chain Development</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nvGrpSpPr>
          <p:cNvPr id="132" name="Group 131">
            <a:extLst>
              <a:ext uri="{FF2B5EF4-FFF2-40B4-BE49-F238E27FC236}">
                <a16:creationId xmlns:a16="http://schemas.microsoft.com/office/drawing/2014/main" id="{BFEAB21E-820C-564C-81C5-510CC52D3A03}"/>
              </a:ext>
            </a:extLst>
          </p:cNvPr>
          <p:cNvGrpSpPr/>
          <p:nvPr/>
        </p:nvGrpSpPr>
        <p:grpSpPr>
          <a:xfrm>
            <a:off x="71159" y="1075699"/>
            <a:ext cx="2596131" cy="1120679"/>
            <a:chOff x="6185660" y="1377080"/>
            <a:chExt cx="1482684" cy="797277"/>
          </a:xfrm>
        </p:grpSpPr>
        <p:sp>
          <p:nvSpPr>
            <p:cNvPr id="133" name="TextBox 132">
              <a:extLst>
                <a:ext uri="{FF2B5EF4-FFF2-40B4-BE49-F238E27FC236}">
                  <a16:creationId xmlns:a16="http://schemas.microsoft.com/office/drawing/2014/main" id="{BA63C1F4-A4F3-0146-9475-490D0D178302}"/>
                </a:ext>
              </a:extLst>
            </p:cNvPr>
            <p:cNvSpPr txBox="1"/>
            <p:nvPr/>
          </p:nvSpPr>
          <p:spPr>
            <a:xfrm>
              <a:off x="6210994" y="1377080"/>
              <a:ext cx="1457350" cy="197064"/>
            </a:xfrm>
            <a:prstGeom prst="rect">
              <a:avLst/>
            </a:prstGeom>
            <a:solidFill>
              <a:schemeClr val="accent6"/>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Hydrogen Valley Innovation Hub Goals</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
          <p:nvSpPr>
            <p:cNvPr id="134" name="TextBox 133">
              <a:extLst>
                <a:ext uri="{FF2B5EF4-FFF2-40B4-BE49-F238E27FC236}">
                  <a16:creationId xmlns:a16="http://schemas.microsoft.com/office/drawing/2014/main" id="{ECD45469-1D52-6A44-8887-E4DB16BF81C9}"/>
                </a:ext>
              </a:extLst>
            </p:cNvPr>
            <p:cNvSpPr txBox="1"/>
            <p:nvPr/>
          </p:nvSpPr>
          <p:spPr>
            <a:xfrm>
              <a:off x="6185660" y="1583166"/>
              <a:ext cx="1457346" cy="59119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5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NEW Industry formation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5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Re-</a:t>
              </a:r>
              <a:r>
                <a:rPr kumimoji="0" lang="en-US" altLang="ko-KR" sz="1150" b="0" i="0" u="none" strike="noStrike" kern="1200" cap="none" spc="0" normalizeH="0" baseline="0" noProof="0" dirty="0" err="1">
                  <a:ln>
                    <a:noFill/>
                  </a:ln>
                  <a:solidFill>
                    <a:prstClr val="white"/>
                  </a:solidFill>
                  <a:effectLst/>
                  <a:uLnTx/>
                  <a:uFillTx/>
                  <a:latin typeface="Calibri Light" panose="020F0302020204030204"/>
                  <a:ea typeface="맑은 고딕" panose="020B0503020000020004" pitchFamily="34" charset="-127"/>
                  <a:cs typeface="Arial" pitchFamily="34" charset="0"/>
                </a:rPr>
                <a:t>Industrialisation</a:t>
              </a:r>
              <a:r>
                <a:rPr kumimoji="0" lang="en-US" altLang="ko-KR" sz="115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 towards a zero-carbon future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5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Just Energy Transition</a:t>
              </a:r>
              <a:endParaRPr kumimoji="0" lang="ko-KR" altLang="en-US" sz="115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grpSp>
        <p:nvGrpSpPr>
          <p:cNvPr id="135" name="Group 134">
            <a:extLst>
              <a:ext uri="{FF2B5EF4-FFF2-40B4-BE49-F238E27FC236}">
                <a16:creationId xmlns:a16="http://schemas.microsoft.com/office/drawing/2014/main" id="{B618F181-5A24-C24D-BC88-98D68D75CEB0}"/>
              </a:ext>
            </a:extLst>
          </p:cNvPr>
          <p:cNvGrpSpPr/>
          <p:nvPr/>
        </p:nvGrpSpPr>
        <p:grpSpPr>
          <a:xfrm>
            <a:off x="2908057" y="1107119"/>
            <a:ext cx="4886880" cy="538608"/>
            <a:chOff x="6130321" y="1433696"/>
            <a:chExt cx="1554107" cy="383178"/>
          </a:xfrm>
        </p:grpSpPr>
        <p:sp>
          <p:nvSpPr>
            <p:cNvPr id="136" name="TextBox 135">
              <a:extLst>
                <a:ext uri="{FF2B5EF4-FFF2-40B4-BE49-F238E27FC236}">
                  <a16:creationId xmlns:a16="http://schemas.microsoft.com/office/drawing/2014/main" id="{C131F61F-7D41-BB45-B71C-FC740B504306}"/>
                </a:ext>
              </a:extLst>
            </p:cNvPr>
            <p:cNvSpPr txBox="1"/>
            <p:nvPr/>
          </p:nvSpPr>
          <p:spPr>
            <a:xfrm>
              <a:off x="6130323" y="1433696"/>
              <a:ext cx="1554105" cy="197064"/>
            </a:xfrm>
            <a:prstGeom prst="rect">
              <a:avLst/>
            </a:prstGeom>
            <a:solidFill>
              <a:schemeClr val="accent3">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New Hydrogen Industry Establishment</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
          <p:nvSpPr>
            <p:cNvPr id="137" name="TextBox 136">
              <a:extLst>
                <a:ext uri="{FF2B5EF4-FFF2-40B4-BE49-F238E27FC236}">
                  <a16:creationId xmlns:a16="http://schemas.microsoft.com/office/drawing/2014/main" id="{372070A8-812A-7044-A80E-B8A13A7BA1DB}"/>
                </a:ext>
              </a:extLst>
            </p:cNvPr>
            <p:cNvSpPr txBox="1"/>
            <p:nvPr/>
          </p:nvSpPr>
          <p:spPr>
            <a:xfrm>
              <a:off x="6130321" y="1630759"/>
              <a:ext cx="1538022" cy="18611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grpSp>
        <p:nvGrpSpPr>
          <p:cNvPr id="141" name="Group 27">
            <a:extLst>
              <a:ext uri="{FF2B5EF4-FFF2-40B4-BE49-F238E27FC236}">
                <a16:creationId xmlns:a16="http://schemas.microsoft.com/office/drawing/2014/main" id="{9F3B5211-B8F1-2842-B166-992CFF741D14}"/>
              </a:ext>
            </a:extLst>
          </p:cNvPr>
          <p:cNvGrpSpPr/>
          <p:nvPr/>
        </p:nvGrpSpPr>
        <p:grpSpPr>
          <a:xfrm>
            <a:off x="10093454" y="3028113"/>
            <a:ext cx="1250499" cy="1255625"/>
            <a:chOff x="5492422" y="3066727"/>
            <a:chExt cx="1250499" cy="1255625"/>
          </a:xfrm>
        </p:grpSpPr>
        <p:sp>
          <p:nvSpPr>
            <p:cNvPr id="142" name="Rounded Rectangle 28">
              <a:extLst>
                <a:ext uri="{FF2B5EF4-FFF2-40B4-BE49-F238E27FC236}">
                  <a16:creationId xmlns:a16="http://schemas.microsoft.com/office/drawing/2014/main" id="{A5121A02-99A9-6D43-B9C9-5A55C59943DA}"/>
                </a:ext>
              </a:extLst>
            </p:cNvPr>
            <p:cNvSpPr/>
            <p:nvPr/>
          </p:nvSpPr>
          <p:spPr>
            <a:xfrm>
              <a:off x="5492422" y="3258286"/>
              <a:ext cx="1064066" cy="1064066"/>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grpSp>
          <p:nvGrpSpPr>
            <p:cNvPr id="143" name="Group 29">
              <a:extLst>
                <a:ext uri="{FF2B5EF4-FFF2-40B4-BE49-F238E27FC236}">
                  <a16:creationId xmlns:a16="http://schemas.microsoft.com/office/drawing/2014/main" id="{4AE056B4-3C02-4C43-A18C-537271D1B563}"/>
                </a:ext>
              </a:extLst>
            </p:cNvPr>
            <p:cNvGrpSpPr/>
            <p:nvPr/>
          </p:nvGrpSpPr>
          <p:grpSpPr>
            <a:xfrm>
              <a:off x="5742182" y="3066727"/>
              <a:ext cx="1000739" cy="415498"/>
              <a:chOff x="1271057" y="3775224"/>
              <a:chExt cx="1000739" cy="415498"/>
            </a:xfrm>
          </p:grpSpPr>
          <p:sp>
            <p:nvSpPr>
              <p:cNvPr id="144" name="Rectangle 30">
                <a:extLst>
                  <a:ext uri="{FF2B5EF4-FFF2-40B4-BE49-F238E27FC236}">
                    <a16:creationId xmlns:a16="http://schemas.microsoft.com/office/drawing/2014/main" id="{662627A6-7365-394F-9F8E-D5E3C7B7E755}"/>
                  </a:ext>
                </a:extLst>
              </p:cNvPr>
              <p:cNvSpPr/>
              <p:nvPr/>
            </p:nvSpPr>
            <p:spPr>
              <a:xfrm>
                <a:off x="1271057" y="3783817"/>
                <a:ext cx="996687" cy="3781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45" name="TextBox 144">
                <a:extLst>
                  <a:ext uri="{FF2B5EF4-FFF2-40B4-BE49-F238E27FC236}">
                    <a16:creationId xmlns:a16="http://schemas.microsoft.com/office/drawing/2014/main" id="{CD29388A-948C-0747-9DA0-A254B04C01B9}"/>
                  </a:ext>
                </a:extLst>
              </p:cNvPr>
              <p:cNvSpPr txBox="1"/>
              <p:nvPr/>
            </p:nvSpPr>
            <p:spPr>
              <a:xfrm>
                <a:off x="1271057" y="3775224"/>
                <a:ext cx="1000739" cy="4154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Re-</a:t>
                </a:r>
                <a:r>
                  <a:rPr kumimoji="0" lang="en-US" altLang="ko-KR" sz="1050" b="1" i="0" u="none" strike="noStrike" kern="1200" cap="none" spc="0" normalizeH="0" baseline="0" noProof="0" dirty="0" err="1">
                    <a:ln>
                      <a:noFill/>
                    </a:ln>
                    <a:solidFill>
                      <a:prstClr val="white"/>
                    </a:solidFill>
                    <a:effectLst/>
                    <a:uLnTx/>
                    <a:uFillTx/>
                    <a:latin typeface="Calibri Light" panose="020F0302020204030204"/>
                    <a:ea typeface="맑은 고딕" panose="020B0503020000020004" pitchFamily="34" charset="-127"/>
                    <a:cs typeface="+mn-cs"/>
                  </a:rPr>
                  <a:t>Industrialise</a:t>
                </a:r>
                <a:endParaRPr kumimoji="0" lang="ko-KR" altLang="en-US" sz="105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grpSp>
      </p:grpSp>
      <p:sp>
        <p:nvSpPr>
          <p:cNvPr id="146" name="Oval 1">
            <a:extLst>
              <a:ext uri="{FF2B5EF4-FFF2-40B4-BE49-F238E27FC236}">
                <a16:creationId xmlns:a16="http://schemas.microsoft.com/office/drawing/2014/main" id="{DE285215-19F9-FE4A-8513-04DE771CC603}"/>
              </a:ext>
            </a:extLst>
          </p:cNvPr>
          <p:cNvSpPr>
            <a:spLocks noChangeAspect="1"/>
          </p:cNvSpPr>
          <p:nvPr/>
        </p:nvSpPr>
        <p:spPr>
          <a:xfrm>
            <a:off x="10429877" y="3686019"/>
            <a:ext cx="388478" cy="451688"/>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47" name="Block Arc 32">
            <a:extLst>
              <a:ext uri="{FF2B5EF4-FFF2-40B4-BE49-F238E27FC236}">
                <a16:creationId xmlns:a16="http://schemas.microsoft.com/office/drawing/2014/main" id="{C9954990-DFE7-2542-B364-B9CBCCC3D14D}"/>
              </a:ext>
            </a:extLst>
          </p:cNvPr>
          <p:cNvSpPr/>
          <p:nvPr/>
        </p:nvSpPr>
        <p:spPr>
          <a:xfrm rot="10957961">
            <a:off x="5788051" y="3840654"/>
            <a:ext cx="1496058" cy="1087083"/>
          </a:xfrm>
          <a:prstGeom prst="blockArc">
            <a:avLst>
              <a:gd name="adj1" fmla="val 10800000"/>
              <a:gd name="adj2" fmla="val 21403479"/>
              <a:gd name="adj3" fmla="val 36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48" name="Block Arc 32">
            <a:extLst>
              <a:ext uri="{FF2B5EF4-FFF2-40B4-BE49-F238E27FC236}">
                <a16:creationId xmlns:a16="http://schemas.microsoft.com/office/drawing/2014/main" id="{164B03C1-4420-3145-9DD6-2720D199AB9D}"/>
              </a:ext>
            </a:extLst>
          </p:cNvPr>
          <p:cNvSpPr/>
          <p:nvPr/>
        </p:nvSpPr>
        <p:spPr>
          <a:xfrm rot="11118599">
            <a:off x="2389384" y="3369160"/>
            <a:ext cx="1784131" cy="1540536"/>
          </a:xfrm>
          <a:prstGeom prst="blockArc">
            <a:avLst>
              <a:gd name="adj1" fmla="val 10800000"/>
              <a:gd name="adj2" fmla="val 21403478"/>
              <a:gd name="adj3" fmla="val 36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pic>
        <p:nvPicPr>
          <p:cNvPr id="149" name="Picture 4">
            <a:extLst>
              <a:ext uri="{FF2B5EF4-FFF2-40B4-BE49-F238E27FC236}">
                <a16:creationId xmlns:a16="http://schemas.microsoft.com/office/drawing/2014/main" id="{0DFCE5FA-1B58-4844-AE16-95ADA12A8A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53" t="16689" r="29554" b="21144"/>
          <a:stretch/>
        </p:blipFill>
        <p:spPr bwMode="auto">
          <a:xfrm>
            <a:off x="719100" y="3257219"/>
            <a:ext cx="484817" cy="70267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a:extLst>
              <a:ext uri="{FF2B5EF4-FFF2-40B4-BE49-F238E27FC236}">
                <a16:creationId xmlns:a16="http://schemas.microsoft.com/office/drawing/2014/main" id="{AC755D71-473B-8140-83E2-15E0CF5CAAD9}"/>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27700" t="26911" r="20783" b="22745"/>
          <a:stretch/>
        </p:blipFill>
        <p:spPr bwMode="auto">
          <a:xfrm>
            <a:off x="5412208" y="3587866"/>
            <a:ext cx="582298" cy="569036"/>
          </a:xfrm>
          <a:prstGeom prst="rect">
            <a:avLst/>
          </a:prstGeom>
          <a:noFill/>
          <a:extLst>
            <a:ext uri="{909E8E84-426E-40DD-AFC4-6F175D3DCCD1}">
              <a14:hiddenFill xmlns:a14="http://schemas.microsoft.com/office/drawing/2010/main">
                <a:solidFill>
                  <a:srgbClr val="FFFFFF"/>
                </a:solidFill>
              </a14:hiddenFill>
            </a:ext>
          </a:extLst>
        </p:spPr>
      </p:pic>
      <p:sp>
        <p:nvSpPr>
          <p:cNvPr id="152" name="TextBox 151">
            <a:extLst>
              <a:ext uri="{FF2B5EF4-FFF2-40B4-BE49-F238E27FC236}">
                <a16:creationId xmlns:a16="http://schemas.microsoft.com/office/drawing/2014/main" id="{D1F39741-7430-CF4F-A224-A97A4A64AE05}"/>
              </a:ext>
            </a:extLst>
          </p:cNvPr>
          <p:cNvSpPr txBox="1"/>
          <p:nvPr/>
        </p:nvSpPr>
        <p:spPr>
          <a:xfrm>
            <a:off x="8680948" y="7285741"/>
            <a:ext cx="3095733" cy="23083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rPr>
              <a:t>Note: Reference to EU Hydrogen Valleys - </a:t>
            </a:r>
            <a:r>
              <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hlinkClick r:id="rId6">
                  <a:extLst>
                    <a:ext uri="{A12FA001-AC4F-418D-AE19-62706E023703}">
                      <ahyp:hlinkClr xmlns:ahyp="http://schemas.microsoft.com/office/drawing/2018/hyperlinkcolor" val="tx"/>
                    </a:ext>
                  </a:extLst>
                </a:hlinkClick>
              </a:rPr>
              <a:t>https://www.h2v.eu</a:t>
            </a:r>
            <a:r>
              <a:rPr kumimoji="0" lang="en-US" sz="9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153" name="Block Arc 32">
            <a:extLst>
              <a:ext uri="{FF2B5EF4-FFF2-40B4-BE49-F238E27FC236}">
                <a16:creationId xmlns:a16="http://schemas.microsoft.com/office/drawing/2014/main" id="{0FE555C8-3C25-7545-B475-E44C355E0F8B}"/>
              </a:ext>
            </a:extLst>
          </p:cNvPr>
          <p:cNvSpPr/>
          <p:nvPr/>
        </p:nvSpPr>
        <p:spPr>
          <a:xfrm rot="10800000">
            <a:off x="8555981" y="3763512"/>
            <a:ext cx="2184266" cy="1087083"/>
          </a:xfrm>
          <a:prstGeom prst="blockArc">
            <a:avLst>
              <a:gd name="adj1" fmla="val 10800000"/>
              <a:gd name="adj2" fmla="val 21403479"/>
              <a:gd name="adj3" fmla="val 3685"/>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grpSp>
        <p:nvGrpSpPr>
          <p:cNvPr id="154" name="Group 153">
            <a:extLst>
              <a:ext uri="{FF2B5EF4-FFF2-40B4-BE49-F238E27FC236}">
                <a16:creationId xmlns:a16="http://schemas.microsoft.com/office/drawing/2014/main" id="{9117931D-1DDC-CE44-B779-4EA9A6C45EDE}"/>
              </a:ext>
            </a:extLst>
          </p:cNvPr>
          <p:cNvGrpSpPr/>
          <p:nvPr/>
        </p:nvGrpSpPr>
        <p:grpSpPr>
          <a:xfrm>
            <a:off x="4064424" y="4985785"/>
            <a:ext cx="3307737" cy="2062104"/>
            <a:chOff x="6210997" y="1433695"/>
            <a:chExt cx="1457346" cy="1467029"/>
          </a:xfrm>
        </p:grpSpPr>
        <p:sp>
          <p:nvSpPr>
            <p:cNvPr id="155" name="TextBox 154">
              <a:extLst>
                <a:ext uri="{FF2B5EF4-FFF2-40B4-BE49-F238E27FC236}">
                  <a16:creationId xmlns:a16="http://schemas.microsoft.com/office/drawing/2014/main" id="{B2A24958-2631-164A-ACB6-AA9569BB2A9C}"/>
                </a:ext>
              </a:extLst>
            </p:cNvPr>
            <p:cNvSpPr txBox="1"/>
            <p:nvPr/>
          </p:nvSpPr>
          <p:spPr>
            <a:xfrm>
              <a:off x="6210999" y="1433695"/>
              <a:ext cx="1457344" cy="197064"/>
            </a:xfrm>
            <a:prstGeom prst="rect">
              <a:avLst/>
            </a:prstGeom>
            <a:solidFill>
              <a:schemeClr val="bg1">
                <a:lumMod val="6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Centre of Excellence</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
          <p:nvSpPr>
            <p:cNvPr id="156" name="TextBox 155">
              <a:extLst>
                <a:ext uri="{FF2B5EF4-FFF2-40B4-BE49-F238E27FC236}">
                  <a16:creationId xmlns:a16="http://schemas.microsoft.com/office/drawing/2014/main" id="{7767E3B7-0496-9D45-9902-710DA66177F6}"/>
                </a:ext>
              </a:extLst>
            </p:cNvPr>
            <p:cNvSpPr txBox="1"/>
            <p:nvPr/>
          </p:nvSpPr>
          <p:spPr>
            <a:xfrm>
              <a:off x="6210997" y="1630759"/>
              <a:ext cx="1457346" cy="126996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VAAL Centre of Excellence focusing on the hydrogen economy knowledge and skills in partnership with VUT, FETs (Labs &amp; Testing Facilities)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Provide skills upgrade to about 1000 job seekers to be employed in the Valley together with the Department of </a:t>
              </a:r>
              <a:r>
                <a:rPr kumimoji="0" lang="en-US" altLang="ko-KR" sz="1100" b="0" i="0" u="none" strike="noStrike" kern="1200" cap="none" spc="0" normalizeH="0" baseline="0" noProof="0" dirty="0" err="1">
                  <a:ln>
                    <a:noFill/>
                  </a:ln>
                  <a:solidFill>
                    <a:prstClr val="white"/>
                  </a:solidFill>
                  <a:effectLst/>
                  <a:uLnTx/>
                  <a:uFillTx/>
                  <a:latin typeface="Calibri Light" panose="020F0302020204030204"/>
                  <a:ea typeface="맑은 고딕" panose="020B0503020000020004" pitchFamily="34" charset="-127"/>
                  <a:cs typeface="Arial" pitchFamily="34" charset="0"/>
                </a:rPr>
                <a:t>Labour</a:t>
              </a:r>
              <a:r>
                <a:rPr kumimoji="0" lang="en-US"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 / SETA’s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Job creation of up to 800 for fuel cell and </a:t>
              </a:r>
              <a:r>
                <a:rPr kumimoji="0" lang="en-US" altLang="ko-KR" sz="1100" b="0" i="0" u="none" strike="noStrike" kern="1200" cap="none" spc="0" normalizeH="0" baseline="0" noProof="0" dirty="0" err="1">
                  <a:ln>
                    <a:noFill/>
                  </a:ln>
                  <a:solidFill>
                    <a:prstClr val="white"/>
                  </a:solidFill>
                  <a:effectLst/>
                  <a:uLnTx/>
                  <a:uFillTx/>
                  <a:latin typeface="Calibri Light" panose="020F0302020204030204"/>
                  <a:ea typeface="맑은 고딕" panose="020B0503020000020004" pitchFamily="34" charset="-127"/>
                  <a:cs typeface="Arial" pitchFamily="34" charset="0"/>
                </a:rPr>
                <a:t>electrolyser</a:t>
              </a:r>
              <a:r>
                <a:rPr kumimoji="0" lang="en-US"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 facilities </a:t>
              </a:r>
              <a:endParaRPr kumimoji="0" lang="ko-KR" altLang="en-US"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pic>
        <p:nvPicPr>
          <p:cNvPr id="157" name="Picture 2">
            <a:extLst>
              <a:ext uri="{FF2B5EF4-FFF2-40B4-BE49-F238E27FC236}">
                <a16:creationId xmlns:a16="http://schemas.microsoft.com/office/drawing/2014/main" id="{43D164B7-C64A-5248-B679-BCD846B3E006}"/>
              </a:ext>
            </a:extLst>
          </p:cNvPr>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5512" t="22899" r="22970" b="24679"/>
          <a:stretch/>
        </p:blipFill>
        <p:spPr bwMode="auto">
          <a:xfrm>
            <a:off x="8290589" y="3654033"/>
            <a:ext cx="582298" cy="592523"/>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61" name="Group 43">
            <a:extLst>
              <a:ext uri="{FF2B5EF4-FFF2-40B4-BE49-F238E27FC236}">
                <a16:creationId xmlns:a16="http://schemas.microsoft.com/office/drawing/2014/main" id="{3B4FA282-CD8C-5E4E-ACCF-5865E0AD7B06}"/>
              </a:ext>
            </a:extLst>
          </p:cNvPr>
          <p:cNvGrpSpPr/>
          <p:nvPr/>
        </p:nvGrpSpPr>
        <p:grpSpPr>
          <a:xfrm>
            <a:off x="8166241" y="5049020"/>
            <a:ext cx="2939909" cy="1785105"/>
            <a:chOff x="6210997" y="1433695"/>
            <a:chExt cx="1457348" cy="1269966"/>
          </a:xfrm>
        </p:grpSpPr>
        <p:sp>
          <p:nvSpPr>
            <p:cNvPr id="162" name="TextBox 161">
              <a:extLst>
                <a:ext uri="{FF2B5EF4-FFF2-40B4-BE49-F238E27FC236}">
                  <a16:creationId xmlns:a16="http://schemas.microsoft.com/office/drawing/2014/main" id="{58FF39CE-0446-2142-A633-160538F8D1B9}"/>
                </a:ext>
              </a:extLst>
            </p:cNvPr>
            <p:cNvSpPr txBox="1"/>
            <p:nvPr/>
          </p:nvSpPr>
          <p:spPr>
            <a:xfrm>
              <a:off x="6210997" y="1433695"/>
              <a:ext cx="1457348" cy="197064"/>
            </a:xfrm>
            <a:prstGeom prst="rect">
              <a:avLst/>
            </a:prstGeom>
            <a:solidFill>
              <a:schemeClr val="accent5"/>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Re-</a:t>
              </a:r>
              <a:r>
                <a:rPr kumimoji="0" lang="en-US" altLang="ko-KR" sz="1200" b="1" i="0" u="none" strike="noStrike" kern="1200" cap="none" spc="0" normalizeH="0" baseline="0" noProof="0" dirty="0" err="1">
                  <a:ln>
                    <a:noFill/>
                  </a:ln>
                  <a:solidFill>
                    <a:prstClr val="white"/>
                  </a:solidFill>
                  <a:effectLst/>
                  <a:uLnTx/>
                  <a:uFillTx/>
                  <a:latin typeface="Calibri Light" panose="020F0302020204030204"/>
                  <a:ea typeface="맑은 고딕" panose="020B0503020000020004" pitchFamily="34" charset="-127"/>
                  <a:cs typeface="Arial" pitchFamily="34" charset="0"/>
                </a:rPr>
                <a:t>Industrialisation</a:t>
              </a: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 Existing Industry </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
          <p:nvSpPr>
            <p:cNvPr id="163" name="TextBox 162">
              <a:extLst>
                <a:ext uri="{FF2B5EF4-FFF2-40B4-BE49-F238E27FC236}">
                  <a16:creationId xmlns:a16="http://schemas.microsoft.com/office/drawing/2014/main" id="{722E7BA9-1BD2-724B-BE04-AF56161DD772}"/>
                </a:ext>
              </a:extLst>
            </p:cNvPr>
            <p:cNvSpPr txBox="1"/>
            <p:nvPr/>
          </p:nvSpPr>
          <p:spPr>
            <a:xfrm>
              <a:off x="6210997" y="1630759"/>
              <a:ext cx="1457346" cy="10729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Towards a zero carbon future for: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Power Generation and Storage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Green Steel Production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Green Power Fuels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Diesel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Aviation fuel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Ammonia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1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SNG</a:t>
              </a:r>
              <a:endParaRPr kumimoji="0" lang="ko-KR" altLang="en-US" sz="12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grpSp>
      <p:sp>
        <p:nvSpPr>
          <p:cNvPr id="164" name="Title 3">
            <a:extLst>
              <a:ext uri="{FF2B5EF4-FFF2-40B4-BE49-F238E27FC236}">
                <a16:creationId xmlns:a16="http://schemas.microsoft.com/office/drawing/2014/main" id="{CAA6C1CA-8E1F-3841-8290-037E6475B1AB}"/>
              </a:ext>
            </a:extLst>
          </p:cNvPr>
          <p:cNvSpPr txBox="1">
            <a:spLocks/>
          </p:cNvSpPr>
          <p:nvPr/>
        </p:nvSpPr>
        <p:spPr>
          <a:xfrm>
            <a:off x="0" y="220658"/>
            <a:ext cx="12192000" cy="855152"/>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rgbClr val="FFFFFF"/>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6000" b="0" i="0" u="none" strike="noStrike" kern="1200" cap="none" spc="-120" normalizeH="0" baseline="0" noProof="0" dirty="0">
                <a:ln>
                  <a:noFill/>
                </a:ln>
                <a:solidFill>
                  <a:srgbClr val="FFFFFF"/>
                </a:solidFill>
                <a:effectLst/>
                <a:uLnTx/>
                <a:uFillTx/>
                <a:latin typeface="Calibri Light" panose="020F0302020204030204"/>
                <a:ea typeface="+mj-ea"/>
                <a:cs typeface="+mj-cs"/>
              </a:rPr>
              <a:t>Hydrogen Valley Innovation Hub</a:t>
            </a:r>
          </a:p>
        </p:txBody>
      </p:sp>
      <p:pic>
        <p:nvPicPr>
          <p:cNvPr id="165" name="Picture 164">
            <a:extLst>
              <a:ext uri="{FF2B5EF4-FFF2-40B4-BE49-F238E27FC236}">
                <a16:creationId xmlns:a16="http://schemas.microsoft.com/office/drawing/2014/main" id="{CBA12611-3AF4-1247-BFF2-C0E7E652DE43}"/>
              </a:ext>
            </a:extLst>
          </p:cNvPr>
          <p:cNvPicPr/>
          <p:nvPr/>
        </p:nvPicPr>
        <p:blipFill>
          <a:blip r:embed="rId8" cstate="print">
            <a:lum bright="70000" contrast="-70000"/>
            <a:extLst>
              <a:ext uri="{BEBA8EAE-BF5A-486C-A8C5-ECC9F3942E4B}">
                <a14:imgProps xmlns:a14="http://schemas.microsoft.com/office/drawing/2010/main">
                  <a14:imgLayer r:embed="rId9">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80" name="Text Box 10">
            <a:extLst>
              <a:ext uri="{FF2B5EF4-FFF2-40B4-BE49-F238E27FC236}">
                <a16:creationId xmlns:a16="http://schemas.microsoft.com/office/drawing/2014/main" id="{2D1AD05B-BDE6-BF4F-A14A-477755CA9373}"/>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sp>
        <p:nvSpPr>
          <p:cNvPr id="81" name="Rounded Rectangle 114">
            <a:extLst>
              <a:ext uri="{FF2B5EF4-FFF2-40B4-BE49-F238E27FC236}">
                <a16:creationId xmlns:a16="http://schemas.microsoft.com/office/drawing/2014/main" id="{6EA53203-CAD0-9D41-3B14-D7230AA6E418}"/>
              </a:ext>
            </a:extLst>
          </p:cNvPr>
          <p:cNvSpPr/>
          <p:nvPr/>
        </p:nvSpPr>
        <p:spPr>
          <a:xfrm>
            <a:off x="1888735" y="3225409"/>
            <a:ext cx="1064066" cy="1064066"/>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82" name="Rectangle 81">
            <a:extLst>
              <a:ext uri="{FF2B5EF4-FFF2-40B4-BE49-F238E27FC236}">
                <a16:creationId xmlns:a16="http://schemas.microsoft.com/office/drawing/2014/main" id="{0AFDFDCC-F409-FE70-9A5E-89D6751A34BD}"/>
              </a:ext>
            </a:extLst>
          </p:cNvPr>
          <p:cNvSpPr/>
          <p:nvPr/>
        </p:nvSpPr>
        <p:spPr>
          <a:xfrm>
            <a:off x="1969349" y="3069448"/>
            <a:ext cx="996687" cy="378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pic>
        <p:nvPicPr>
          <p:cNvPr id="83" name="Picture 6">
            <a:extLst>
              <a:ext uri="{FF2B5EF4-FFF2-40B4-BE49-F238E27FC236}">
                <a16:creationId xmlns:a16="http://schemas.microsoft.com/office/drawing/2014/main" id="{B44F5BE9-24E6-A055-6B13-9ACD39166481}"/>
              </a:ext>
            </a:extLst>
          </p:cNvPr>
          <p:cNvPicPr>
            <a:picLocks noChangeAspect="1" noChangeArrowheads="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l="23794" t="19835" r="22951" b="19736"/>
          <a:stretch/>
        </p:blipFill>
        <p:spPr bwMode="auto">
          <a:xfrm>
            <a:off x="2167188" y="3662247"/>
            <a:ext cx="601939" cy="55582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F1D4C946-AC89-E999-7316-BCCBA78E92EA}"/>
              </a:ext>
            </a:extLst>
          </p:cNvPr>
          <p:cNvSpPr txBox="1"/>
          <p:nvPr/>
        </p:nvSpPr>
        <p:spPr>
          <a:xfrm>
            <a:off x="2035919" y="3015916"/>
            <a:ext cx="852670"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Project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Phoenix </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86" name="Rounded Rectangle 109">
            <a:extLst>
              <a:ext uri="{FF2B5EF4-FFF2-40B4-BE49-F238E27FC236}">
                <a16:creationId xmlns:a16="http://schemas.microsoft.com/office/drawing/2014/main" id="{8024CA00-22EE-E2B3-068D-D245F5DF8395}"/>
              </a:ext>
            </a:extLst>
          </p:cNvPr>
          <p:cNvSpPr/>
          <p:nvPr/>
        </p:nvSpPr>
        <p:spPr>
          <a:xfrm>
            <a:off x="3594477" y="3217431"/>
            <a:ext cx="1064066" cy="1064066"/>
          </a:xfrm>
          <a:prstGeom prst="roundRect">
            <a:avLst>
              <a:gd name="adj" fmla="val 10715"/>
            </a:avLst>
          </a:prstGeom>
          <a:solidFill>
            <a:schemeClr val="bg1"/>
          </a:solidFill>
          <a:ln w="63500">
            <a:solidFill>
              <a:srgbClr val="58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96" name="Rectangle 95">
            <a:extLst>
              <a:ext uri="{FF2B5EF4-FFF2-40B4-BE49-F238E27FC236}">
                <a16:creationId xmlns:a16="http://schemas.microsoft.com/office/drawing/2014/main" id="{5FA4407E-B92C-6ACC-E21D-2D21DE155678}"/>
              </a:ext>
            </a:extLst>
          </p:cNvPr>
          <p:cNvSpPr/>
          <p:nvPr/>
        </p:nvSpPr>
        <p:spPr>
          <a:xfrm>
            <a:off x="6622336" y="4134846"/>
            <a:ext cx="996687" cy="378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58" name="TextBox 157">
            <a:extLst>
              <a:ext uri="{FF2B5EF4-FFF2-40B4-BE49-F238E27FC236}">
                <a16:creationId xmlns:a16="http://schemas.microsoft.com/office/drawing/2014/main" id="{D460B0FA-43D4-37FE-FB9C-D734EC6B4DDF}"/>
              </a:ext>
            </a:extLst>
          </p:cNvPr>
          <p:cNvSpPr txBox="1"/>
          <p:nvPr/>
        </p:nvSpPr>
        <p:spPr>
          <a:xfrm>
            <a:off x="6640298" y="4160805"/>
            <a:ext cx="1015709" cy="26161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Partnership</a:t>
            </a:r>
            <a:endParaRPr kumimoji="0" lang="ko-KR" altLang="en-US" sz="105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59" name="Rectangle 158">
            <a:extLst>
              <a:ext uri="{FF2B5EF4-FFF2-40B4-BE49-F238E27FC236}">
                <a16:creationId xmlns:a16="http://schemas.microsoft.com/office/drawing/2014/main" id="{B59389A3-3426-6938-22EC-577236FC8DFA}"/>
              </a:ext>
            </a:extLst>
          </p:cNvPr>
          <p:cNvSpPr/>
          <p:nvPr/>
        </p:nvSpPr>
        <p:spPr>
          <a:xfrm>
            <a:off x="455561" y="4067922"/>
            <a:ext cx="996687" cy="3781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60" name="TextBox 159">
            <a:extLst>
              <a:ext uri="{FF2B5EF4-FFF2-40B4-BE49-F238E27FC236}">
                <a16:creationId xmlns:a16="http://schemas.microsoft.com/office/drawing/2014/main" id="{18A1FDEB-BD81-749B-23AB-0E305B69E200}"/>
              </a:ext>
            </a:extLst>
          </p:cNvPr>
          <p:cNvSpPr txBox="1"/>
          <p:nvPr/>
        </p:nvSpPr>
        <p:spPr>
          <a:xfrm>
            <a:off x="460733" y="4014545"/>
            <a:ext cx="996687"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9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Hydrogen Valley Launch</a:t>
            </a:r>
            <a:endParaRPr kumimoji="0" lang="ko-KR" altLang="en-US" sz="9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66" name="Rounded Rectangle 29">
            <a:extLst>
              <a:ext uri="{FF2B5EF4-FFF2-40B4-BE49-F238E27FC236}">
                <a16:creationId xmlns:a16="http://schemas.microsoft.com/office/drawing/2014/main" id="{D9175BE7-EF85-E0F6-C17B-99A3933BA20B}"/>
              </a:ext>
            </a:extLst>
          </p:cNvPr>
          <p:cNvSpPr/>
          <p:nvPr/>
        </p:nvSpPr>
        <p:spPr>
          <a:xfrm>
            <a:off x="6826575" y="3373785"/>
            <a:ext cx="503310" cy="426689"/>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67" name="TextBox 166">
            <a:extLst>
              <a:ext uri="{FF2B5EF4-FFF2-40B4-BE49-F238E27FC236}">
                <a16:creationId xmlns:a16="http://schemas.microsoft.com/office/drawing/2014/main" id="{375BEEFC-F244-7C02-F12C-B34FEB46862E}"/>
              </a:ext>
            </a:extLst>
          </p:cNvPr>
          <p:cNvSpPr txBox="1"/>
          <p:nvPr/>
        </p:nvSpPr>
        <p:spPr>
          <a:xfrm>
            <a:off x="5188010" y="3128083"/>
            <a:ext cx="960781" cy="41549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05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Hydrogen Industry</a:t>
            </a:r>
            <a:endParaRPr kumimoji="0" lang="ko-KR" altLang="en-US" sz="105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68" name="Rectangle 167">
            <a:extLst>
              <a:ext uri="{FF2B5EF4-FFF2-40B4-BE49-F238E27FC236}">
                <a16:creationId xmlns:a16="http://schemas.microsoft.com/office/drawing/2014/main" id="{3853B489-0175-4E6B-EC54-21F75BA91D00}"/>
              </a:ext>
            </a:extLst>
          </p:cNvPr>
          <p:cNvSpPr/>
          <p:nvPr/>
        </p:nvSpPr>
        <p:spPr>
          <a:xfrm>
            <a:off x="3675081" y="4095928"/>
            <a:ext cx="996687" cy="3781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69" name="Donut 15">
            <a:extLst>
              <a:ext uri="{FF2B5EF4-FFF2-40B4-BE49-F238E27FC236}">
                <a16:creationId xmlns:a16="http://schemas.microsoft.com/office/drawing/2014/main" id="{F6CE7DB5-A93C-7611-6AB0-F9CDC45D5C4A}"/>
              </a:ext>
            </a:extLst>
          </p:cNvPr>
          <p:cNvSpPr/>
          <p:nvPr/>
        </p:nvSpPr>
        <p:spPr>
          <a:xfrm>
            <a:off x="3871692" y="3358754"/>
            <a:ext cx="452887" cy="44973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70" name="TextBox 169">
            <a:extLst>
              <a:ext uri="{FF2B5EF4-FFF2-40B4-BE49-F238E27FC236}">
                <a16:creationId xmlns:a16="http://schemas.microsoft.com/office/drawing/2014/main" id="{132A03BF-D5E6-4C62-FF4A-473B0AE6F092}"/>
              </a:ext>
            </a:extLst>
          </p:cNvPr>
          <p:cNvSpPr txBox="1"/>
          <p:nvPr/>
        </p:nvSpPr>
        <p:spPr>
          <a:xfrm>
            <a:off x="3721565" y="4051285"/>
            <a:ext cx="852670" cy="461665"/>
          </a:xfrm>
          <a:prstGeom prst="rect">
            <a:avLst/>
          </a:prstGeom>
          <a:solidFill>
            <a:srgbClr val="58549E"/>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rPr>
              <a:t>Supply Chain</a:t>
            </a:r>
            <a:endParaRPr kumimoji="0" lang="ko-KR" altLang="en-US" sz="1200" b="1"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mn-cs"/>
            </a:endParaRPr>
          </a:p>
        </p:txBody>
      </p:sp>
      <p:sp>
        <p:nvSpPr>
          <p:cNvPr id="172" name="TextBox 171">
            <a:extLst>
              <a:ext uri="{FF2B5EF4-FFF2-40B4-BE49-F238E27FC236}">
                <a16:creationId xmlns:a16="http://schemas.microsoft.com/office/drawing/2014/main" id="{208065F9-8E44-EB98-3157-3B2C14FEC5A8}"/>
              </a:ext>
            </a:extLst>
          </p:cNvPr>
          <p:cNvSpPr txBox="1"/>
          <p:nvPr/>
        </p:nvSpPr>
        <p:spPr>
          <a:xfrm>
            <a:off x="71159" y="5374914"/>
            <a:ext cx="3889356" cy="982847"/>
          </a:xfrm>
          <a:prstGeom prst="rect">
            <a:avLst/>
          </a:prstGeom>
          <a:noFill/>
        </p:spPr>
        <p:txBody>
          <a:bodyPr wrap="square" rtlCol="0">
            <a:spAutoFit/>
          </a:bodyPr>
          <a:lstStyle/>
          <a:p>
            <a:pPr marL="165912" indent="-165912" defTabSz="442432">
              <a:buFont typeface="Arial" panose="020B0604020202020204" pitchFamily="34" charset="0"/>
              <a:buChar char="•"/>
              <a:defRPr/>
            </a:pPr>
            <a:r>
              <a:rPr lang="en-US" altLang="ko-KR" sz="1161" dirty="0">
                <a:solidFill>
                  <a:prstClr val="white"/>
                </a:solidFill>
                <a:latin typeface="Calibri Light" panose="020F0302020204030204"/>
                <a:ea typeface="맑은 고딕" panose="020B0503020000020004" pitchFamily="34" charset="-127"/>
                <a:cs typeface="Arial" pitchFamily="34" charset="0"/>
              </a:rPr>
              <a:t>R1.2bn per annum Local Supply Chain Development</a:t>
            </a:r>
          </a:p>
          <a:p>
            <a:pPr marL="165912" indent="-165912" defTabSz="442432">
              <a:buFont typeface="Arial" panose="020B0604020202020204" pitchFamily="34" charset="0"/>
              <a:buChar char="•"/>
              <a:defRPr/>
            </a:pPr>
            <a:r>
              <a:rPr lang="en-US" altLang="ko-KR" sz="1161" dirty="0">
                <a:solidFill>
                  <a:prstClr val="white"/>
                </a:solidFill>
                <a:latin typeface="Calibri Light" panose="020F0302020204030204"/>
                <a:ea typeface="맑은 고딕" panose="020B0503020000020004" pitchFamily="34" charset="-127"/>
                <a:cs typeface="Arial" pitchFamily="34" charset="0"/>
              </a:rPr>
              <a:t>250MW Inverter Manufacturing Facility  R50m Investment</a:t>
            </a:r>
          </a:p>
          <a:p>
            <a:pPr marL="165912" indent="-165912" defTabSz="442432">
              <a:buFont typeface="Arial" panose="020B0604020202020204" pitchFamily="34" charset="0"/>
              <a:buChar char="•"/>
              <a:defRPr/>
            </a:pPr>
            <a:r>
              <a:rPr lang="en-US" altLang="ko-KR" sz="1161" dirty="0">
                <a:solidFill>
                  <a:prstClr val="white"/>
                </a:solidFill>
                <a:latin typeface="Calibri Light" panose="020F0302020204030204"/>
                <a:ea typeface="맑은 고딕" panose="020B0503020000020004" pitchFamily="34" charset="-127"/>
                <a:cs typeface="Arial" pitchFamily="34" charset="0"/>
              </a:rPr>
              <a:t>250MW Fuel Cell Stack Manufacturing R3bn Investment</a:t>
            </a:r>
          </a:p>
          <a:p>
            <a:pPr marL="165912" indent="-165912" defTabSz="442432">
              <a:buFont typeface="Arial" panose="020B0604020202020204" pitchFamily="34" charset="0"/>
              <a:buChar char="•"/>
              <a:defRPr/>
            </a:pPr>
            <a:r>
              <a:rPr lang="en-US" altLang="ko-KR" sz="1161" dirty="0">
                <a:solidFill>
                  <a:prstClr val="white"/>
                </a:solidFill>
                <a:latin typeface="Calibri Light" panose="020F0302020204030204"/>
                <a:ea typeface="맑은 고딕" panose="020B0503020000020004" pitchFamily="34" charset="-127"/>
                <a:cs typeface="Arial" pitchFamily="34" charset="0"/>
              </a:rPr>
              <a:t>Reformer Manufacturing Facility</a:t>
            </a:r>
          </a:p>
          <a:p>
            <a:pPr marL="165912" indent="-165912" defTabSz="442432">
              <a:buFont typeface="Arial" panose="020B0604020202020204" pitchFamily="34" charset="0"/>
              <a:buChar char="•"/>
              <a:defRPr/>
            </a:pPr>
            <a:r>
              <a:rPr lang="en-US" altLang="ko-KR" sz="1161" dirty="0">
                <a:solidFill>
                  <a:prstClr val="white"/>
                </a:solidFill>
                <a:latin typeface="Calibri Light" panose="020F0302020204030204"/>
                <a:ea typeface="맑은 고딕" panose="020B0503020000020004" pitchFamily="34" charset="-127"/>
                <a:cs typeface="Arial" pitchFamily="34" charset="0"/>
              </a:rPr>
              <a:t>Job Creation up to 1000 permanent jobs</a:t>
            </a:r>
          </a:p>
        </p:txBody>
      </p:sp>
      <p:sp>
        <p:nvSpPr>
          <p:cNvPr id="173" name="TextBox 172">
            <a:extLst>
              <a:ext uri="{FF2B5EF4-FFF2-40B4-BE49-F238E27FC236}">
                <a16:creationId xmlns:a16="http://schemas.microsoft.com/office/drawing/2014/main" id="{A086F367-5C1B-371B-19E2-CC7980A75F78}"/>
              </a:ext>
            </a:extLst>
          </p:cNvPr>
          <p:cNvSpPr txBox="1"/>
          <p:nvPr/>
        </p:nvSpPr>
        <p:spPr>
          <a:xfrm>
            <a:off x="2813962" y="1426217"/>
            <a:ext cx="5075070" cy="911147"/>
          </a:xfrm>
          <a:prstGeom prst="rect">
            <a:avLst/>
          </a:prstGeom>
          <a:noFill/>
        </p:spPr>
        <p:txBody>
          <a:bodyPr wrap="square">
            <a:spAutoFit/>
          </a:bodyPr>
          <a:lstStyle/>
          <a:p>
            <a:pPr marL="165912" marR="0" lvl="0" indent="-165912" algn="l" defTabSz="4424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Green Hydrogen Industries Value Chain  $40bn by 2050</a:t>
            </a:r>
          </a:p>
          <a:p>
            <a:pPr marL="165912" marR="0" lvl="0" indent="-165912" algn="l" defTabSz="4424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Global Competitive Fuel Cell Manufacturing Hub for local and exports </a:t>
            </a:r>
          </a:p>
          <a:p>
            <a:pPr marL="165912" marR="0" lvl="0" indent="-165912" algn="l" defTabSz="4424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Electrolyser  Manufacturing Hub for Green Hydrogen</a:t>
            </a:r>
          </a:p>
          <a:p>
            <a:pPr marL="165912" marR="0" lvl="0" indent="-165912" algn="l" defTabSz="4424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Manufacturing Fuel Cell for Mobility Applications</a:t>
            </a:r>
          </a:p>
          <a:p>
            <a:pPr marL="165912" marR="0" lvl="0" indent="-165912" algn="l" defTabSz="4424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ko-KR"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rPr>
              <a:t>Establish a critical Hydrogen Economy Working Group to Champion the development </a:t>
            </a:r>
            <a:endParaRPr kumimoji="0" lang="ko-KR" altLang="en-US" sz="1064" b="0" i="0" u="none" strike="noStrike" kern="1200" cap="none" spc="0" normalizeH="0" baseline="0" noProof="0" dirty="0">
              <a:ln>
                <a:noFill/>
              </a:ln>
              <a:solidFill>
                <a:prstClr val="white"/>
              </a:solidFill>
              <a:effectLst/>
              <a:uLnTx/>
              <a:uFillTx/>
              <a:latin typeface="Calibri Light" panose="020F0302020204030204"/>
              <a:ea typeface="맑은 고딕" panose="020B0503020000020004" pitchFamily="34" charset="-127"/>
              <a:cs typeface="Arial" pitchFamily="34" charset="0"/>
            </a:endParaRPr>
          </a:p>
        </p:txBody>
      </p:sp>
    </p:spTree>
    <p:extLst>
      <p:ext uri="{BB962C8B-B14F-4D97-AF65-F5344CB8AC3E}">
        <p14:creationId xmlns:p14="http://schemas.microsoft.com/office/powerpoint/2010/main" val="316888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DAC03838-9831-954C-8016-AC658BC91632}"/>
              </a:ext>
            </a:extLst>
          </p:cNvPr>
          <p:cNvSpPr/>
          <p:nvPr/>
        </p:nvSpPr>
        <p:spPr>
          <a:xfrm>
            <a:off x="1581059" y="531079"/>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14" name="Text Box 10">
            <a:extLst>
              <a:ext uri="{FF2B5EF4-FFF2-40B4-BE49-F238E27FC236}">
                <a16:creationId xmlns:a16="http://schemas.microsoft.com/office/drawing/2014/main" id="{7A436064-35F3-EB44-96A0-BB31E1489091}"/>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grpSp>
        <p:nvGrpSpPr>
          <p:cNvPr id="3" name="Group 2">
            <a:extLst>
              <a:ext uri="{FF2B5EF4-FFF2-40B4-BE49-F238E27FC236}">
                <a16:creationId xmlns:a16="http://schemas.microsoft.com/office/drawing/2014/main" id="{A8FA091F-392F-0657-9F6F-9AA093E2F5F1}"/>
              </a:ext>
            </a:extLst>
          </p:cNvPr>
          <p:cNvGrpSpPr/>
          <p:nvPr/>
        </p:nvGrpSpPr>
        <p:grpSpPr>
          <a:xfrm>
            <a:off x="103909" y="-33434"/>
            <a:ext cx="11986491" cy="7680203"/>
            <a:chOff x="103909" y="-33434"/>
            <a:chExt cx="11986491" cy="7680203"/>
          </a:xfrm>
        </p:grpSpPr>
        <p:pic>
          <p:nvPicPr>
            <p:cNvPr id="4" name="Picture 3">
              <a:extLst>
                <a:ext uri="{FF2B5EF4-FFF2-40B4-BE49-F238E27FC236}">
                  <a16:creationId xmlns:a16="http://schemas.microsoft.com/office/drawing/2014/main" id="{6B71B205-F2B9-419C-9921-5BBBE0D996D4}"/>
                </a:ext>
              </a:extLst>
            </p:cNvPr>
            <p:cNvPicPr/>
            <p:nvPr/>
          </p:nvPicPr>
          <p:blipFill>
            <a:blip r:embed="rId2" cstate="print">
              <a:extLst>
                <a:ext uri="{BEBA8EAE-BF5A-486C-A8C5-ECC9F3942E4B}">
                  <a14:imgProps xmlns:a14="http://schemas.microsoft.com/office/drawing/2010/main">
                    <a14:imgLayer r:embed="rId3">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103909" y="6696941"/>
              <a:ext cx="862446" cy="949828"/>
            </a:xfrm>
            <a:prstGeom prst="rect">
              <a:avLst/>
            </a:prstGeom>
          </p:spPr>
        </p:pic>
        <p:pic>
          <p:nvPicPr>
            <p:cNvPr id="5" name="Picture 4">
              <a:extLst>
                <a:ext uri="{FF2B5EF4-FFF2-40B4-BE49-F238E27FC236}">
                  <a16:creationId xmlns:a16="http://schemas.microsoft.com/office/drawing/2014/main" id="{ED7FE277-1E13-48D4-8C0A-D7785B2B19E2}"/>
                </a:ext>
              </a:extLst>
            </p:cNvPr>
            <p:cNvPicPr/>
            <p:nvPr/>
          </p:nvPicPr>
          <p:blipFill>
            <a:blip r:embed="rId4" cstate="print">
              <a:lum bright="70000" contrast="-70000"/>
              <a:extLst>
                <a:ext uri="{BEBA8EAE-BF5A-486C-A8C5-ECC9F3942E4B}">
                  <a14:imgProps xmlns:a14="http://schemas.microsoft.com/office/drawing/2010/main">
                    <a14:imgLayer r:embed="rId5">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grpSp>
          <p:nvGrpSpPr>
            <p:cNvPr id="2" name="Group 1">
              <a:extLst>
                <a:ext uri="{FF2B5EF4-FFF2-40B4-BE49-F238E27FC236}">
                  <a16:creationId xmlns:a16="http://schemas.microsoft.com/office/drawing/2014/main" id="{625AFE70-CD77-9FA9-8ACC-A1984D06137F}"/>
                </a:ext>
              </a:extLst>
            </p:cNvPr>
            <p:cNvGrpSpPr/>
            <p:nvPr/>
          </p:nvGrpSpPr>
          <p:grpSpPr>
            <a:xfrm>
              <a:off x="503229" y="93566"/>
              <a:ext cx="9147704" cy="739053"/>
              <a:chOff x="503229" y="93566"/>
              <a:chExt cx="9147704" cy="739053"/>
            </a:xfrm>
          </p:grpSpPr>
          <p:sp>
            <p:nvSpPr>
              <p:cNvPr id="79" name="Rectangle 78">
                <a:extLst>
                  <a:ext uri="{FF2B5EF4-FFF2-40B4-BE49-F238E27FC236}">
                    <a16:creationId xmlns:a16="http://schemas.microsoft.com/office/drawing/2014/main" id="{BFBE07C8-C5B9-8D47-9372-B3028B0F0D8D}"/>
                  </a:ext>
                </a:extLst>
              </p:cNvPr>
              <p:cNvSpPr/>
              <p:nvPr/>
            </p:nvSpPr>
            <p:spPr>
              <a:xfrm>
                <a:off x="503229" y="93566"/>
                <a:ext cx="9147704" cy="400110"/>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dirty="0">
                    <a:solidFill>
                      <a:prstClr val="white"/>
                    </a:solidFill>
                    <a:latin typeface="Arial" panose="020B0604020202020204" pitchFamily="34" charset="0"/>
                    <a:cs typeface="Arial" panose="020B0604020202020204" pitchFamily="34" charset="0"/>
                  </a:rPr>
                  <a:t>Our Ultimate Objective- Banish Energy Poverty in Africa and the World</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80" name="Rectangle 79">
                <a:extLst>
                  <a:ext uri="{FF2B5EF4-FFF2-40B4-BE49-F238E27FC236}">
                    <a16:creationId xmlns:a16="http://schemas.microsoft.com/office/drawing/2014/main" id="{E34112BB-114A-A74A-A50D-BC6C81C2BFBB}"/>
                  </a:ext>
                </a:extLst>
              </p:cNvPr>
              <p:cNvSpPr/>
              <p:nvPr/>
            </p:nvSpPr>
            <p:spPr>
              <a:xfrm>
                <a:off x="506933" y="571009"/>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grpSp>
        <p:pic>
          <p:nvPicPr>
            <p:cNvPr id="17" name="Picture 16">
              <a:extLst>
                <a:ext uri="{FF2B5EF4-FFF2-40B4-BE49-F238E27FC236}">
                  <a16:creationId xmlns:a16="http://schemas.microsoft.com/office/drawing/2014/main" id="{9217CC6E-B71C-4798-BBF1-435972020792}"/>
                </a:ext>
              </a:extLst>
            </p:cNvPr>
            <p:cNvPicPr>
              <a:picLocks noChangeAspect="1"/>
            </p:cNvPicPr>
            <p:nvPr/>
          </p:nvPicPr>
          <p:blipFill>
            <a:blip r:embed="rId6"/>
            <a:stretch>
              <a:fillRect/>
            </a:stretch>
          </p:blipFill>
          <p:spPr>
            <a:xfrm>
              <a:off x="843540" y="620214"/>
              <a:ext cx="10810240" cy="6450627"/>
            </a:xfrm>
            <a:prstGeom prst="rect">
              <a:avLst/>
            </a:prstGeom>
          </p:spPr>
        </p:pic>
      </p:grpSp>
    </p:spTree>
    <p:extLst>
      <p:ext uri="{BB962C8B-B14F-4D97-AF65-F5344CB8AC3E}">
        <p14:creationId xmlns:p14="http://schemas.microsoft.com/office/powerpoint/2010/main" val="302282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D7FE277-1E13-48D4-8C0A-D7785B2B19E2}"/>
              </a:ext>
            </a:extLst>
          </p:cNvPr>
          <p:cNvPicPr/>
          <p:nvPr/>
        </p:nvPicPr>
        <p:blipFill>
          <a:blip r:embed="rId2" cstate="print">
            <a:lum bright="70000" contrast="-70000"/>
            <a:extLst>
              <a:ext uri="{BEBA8EAE-BF5A-486C-A8C5-ECC9F3942E4B}">
                <a14:imgProps xmlns:a14="http://schemas.microsoft.com/office/drawing/2010/main">
                  <a14:imgLayer r:embed="rId3">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A533D134-0908-5E4C-97F2-A35E60A1ECAB}"/>
              </a:ext>
            </a:extLst>
          </p:cNvPr>
          <p:cNvSpPr/>
          <p:nvPr/>
        </p:nvSpPr>
        <p:spPr>
          <a:xfrm>
            <a:off x="2363135" y="133646"/>
            <a:ext cx="6746455" cy="461665"/>
          </a:xfrm>
          <a:prstGeom prst="rect">
            <a:avLst/>
          </a:prstGeom>
          <a:ln>
            <a:noFill/>
          </a:ln>
        </p:spPr>
        <p:txBody>
          <a:bodyPr wrap="square">
            <a:spAutoFit/>
          </a:bodyPr>
          <a:lstStyle/>
          <a:p>
            <a:pPr marL="0" marR="0" lvl="0" indent="0" algn="ctr" defTabSz="85725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Mitochondria Energy Partners</a:t>
            </a:r>
          </a:p>
        </p:txBody>
      </p:sp>
      <p:pic>
        <p:nvPicPr>
          <p:cNvPr id="20" name="Picture 19">
            <a:extLst>
              <a:ext uri="{FF2B5EF4-FFF2-40B4-BE49-F238E27FC236}">
                <a16:creationId xmlns:a16="http://schemas.microsoft.com/office/drawing/2014/main" id="{6646C6D9-3D8C-5C48-B569-3B77B0DD4512}"/>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30796" y1="50465" x2="30796" y2="50465"/>
                        <a14:foregroundMark x1="45224" y1="55698" x2="45224" y2="55698"/>
                        <a14:foregroundMark x1="68408" y1="34884" x2="68408" y2="34884"/>
                        <a14:foregroundMark x1="71841" y1="42442" x2="71841" y2="42442"/>
                        <a14:foregroundMark x1="73184" y1="47326" x2="73184" y2="47326"/>
                        <a14:foregroundMark x1="78308" y1="30000" x2="78308" y2="30000"/>
                        <a14:foregroundMark x1="76766" y1="38837" x2="76766" y2="38837"/>
                        <a14:foregroundMark x1="75821" y1="43256" x2="75821" y2="43256"/>
                        <a14:foregroundMark x1="84925" y1="54884" x2="84925" y2="54884"/>
                        <a14:foregroundMark x1="80945" y1="49535" x2="80945" y2="49535"/>
                        <a14:foregroundMark x1="78458" y1="48605" x2="78458" y2="48605"/>
                        <a14:foregroundMark x1="76567" y1="56628" x2="76567" y2="56628"/>
                        <a14:foregroundMark x1="76965" y1="62442" x2="76965" y2="62442"/>
                        <a14:foregroundMark x1="77910" y1="66395" x2="77910" y2="66395"/>
                        <a14:foregroundMark x1="72985" y1="53953" x2="72985" y2="53953"/>
                        <a14:foregroundMark x1="71642" y1="57093" x2="71642" y2="57093"/>
                        <a14:foregroundMark x1="67861" y1="61512" x2="67861" y2="61512"/>
                      </a14:backgroundRemoval>
                    </a14:imgEffect>
                  </a14:imgLayer>
                </a14:imgProps>
              </a:ext>
            </a:extLst>
          </a:blip>
          <a:stretch>
            <a:fillRect/>
          </a:stretch>
        </p:blipFill>
        <p:spPr>
          <a:xfrm>
            <a:off x="8120109" y="4836760"/>
            <a:ext cx="2554380" cy="831416"/>
          </a:xfrm>
          <a:prstGeom prst="rect">
            <a:avLst/>
          </a:prstGeom>
        </p:spPr>
      </p:pic>
      <p:pic>
        <p:nvPicPr>
          <p:cNvPr id="27" name="Picture 26" descr="A picture containing game, drawing, food&#10;&#10;Description automatically generated">
            <a:extLst>
              <a:ext uri="{FF2B5EF4-FFF2-40B4-BE49-F238E27FC236}">
                <a16:creationId xmlns:a16="http://schemas.microsoft.com/office/drawing/2014/main" id="{052D548A-C760-134D-8875-4846062040AC}"/>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906" y="585830"/>
            <a:ext cx="2892307" cy="1125188"/>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AA00A01A-F699-9F4E-AB3A-1E90853AEDAB}"/>
              </a:ext>
            </a:extLst>
          </p:cNvPr>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ackgroundRemoval t="9155" b="89789" l="3906" r="95508">
                        <a14:foregroundMark x1="21680" y1="59507" x2="21680" y2="59507"/>
                        <a14:foregroundMark x1="5078" y1="35563" x2="5078" y2="35563"/>
                        <a14:foregroundMark x1="55664" y1="39085" x2="55664" y2="39085"/>
                        <a14:foregroundMark x1="85742" y1="38028" x2="85742" y2="38028"/>
                        <a14:foregroundMark x1="93945" y1="69014" x2="93945" y2="69014"/>
                        <a14:foregroundMark x1="90820" y1="53521" x2="90820" y2="53521"/>
                        <a14:foregroundMark x1="91211" y1="56690" x2="91211" y2="56690"/>
                        <a14:foregroundMark x1="95508" y1="77817" x2="95508" y2="77817"/>
                        <a14:foregroundMark x1="87891" y1="67606" x2="87891" y2="67606"/>
                        <a14:foregroundMark x1="78516" y1="69014" x2="78516" y2="69014"/>
                        <a14:foregroundMark x1="76367" y1="75704" x2="77930" y2="67958"/>
                        <a14:foregroundMark x1="83008" y1="48592" x2="81836" y2="56690"/>
                        <a14:foregroundMark x1="68359" y1="66197" x2="68359" y2="66197"/>
                        <a14:foregroundMark x1="67773" y1="64437" x2="66406" y2="61620"/>
                        <a14:foregroundMark x1="66406" y1="60563" x2="61133" y2="55986"/>
                        <a14:foregroundMark x1="53906" y1="47535" x2="56641" y2="53873"/>
                        <a14:foregroundMark x1="66406" y1="39437" x2="66406" y2="39437"/>
                        <a14:foregroundMark x1="53320" y1="74648" x2="53320" y2="74648"/>
                        <a14:foregroundMark x1="67578" y1="75704" x2="67578" y2="75704"/>
                        <a14:foregroundMark x1="60547" y1="80634" x2="60938" y2="81338"/>
                        <a14:foregroundMark x1="31445" y1="22535" x2="31445" y2="22535"/>
                        <a14:foregroundMark x1="16406" y1="39437" x2="18359" y2="43662"/>
                        <a14:foregroundMark x1="7813" y1="36268" x2="12500" y2="37676"/>
                        <a14:foregroundMark x1="3906" y1="38732" x2="3906" y2="38732"/>
                      </a14:backgroundRemoval>
                    </a14:imgEffect>
                  </a14:imgLayer>
                </a14:imgProps>
              </a:ext>
              <a:ext uri="{28A0092B-C50C-407E-A947-70E740481C1C}">
                <a14:useLocalDpi xmlns:a14="http://schemas.microsoft.com/office/drawing/2010/main" val="0"/>
              </a:ext>
            </a:extLst>
          </a:blip>
          <a:stretch>
            <a:fillRect/>
          </a:stretch>
        </p:blipFill>
        <p:spPr>
          <a:xfrm>
            <a:off x="162645" y="1617456"/>
            <a:ext cx="2331203" cy="1058682"/>
          </a:xfrm>
          <a:prstGeom prst="rect">
            <a:avLst/>
          </a:prstGeom>
        </p:spPr>
      </p:pic>
      <p:pic>
        <p:nvPicPr>
          <p:cNvPr id="30" name="Picture 29" descr="Logo&#10;&#10;Description automatically generated">
            <a:extLst>
              <a:ext uri="{FF2B5EF4-FFF2-40B4-BE49-F238E27FC236}">
                <a16:creationId xmlns:a16="http://schemas.microsoft.com/office/drawing/2014/main" id="{0EA1CB97-5634-8841-B36A-37CCD81A764C}"/>
              </a:ext>
            </a:extLst>
          </p:cNvPr>
          <p:cNvPicPr>
            <a:picLocks noChangeAspect="1"/>
          </p:cNvPicPr>
          <p:nvPr/>
        </p:nvPicPr>
        <p:blipFill rotWithShape="1">
          <a:blip r:embed="rId9">
            <a:duotone>
              <a:schemeClr val="bg2">
                <a:shade val="45000"/>
                <a:satMod val="135000"/>
              </a:schemeClr>
              <a:prstClr val="white"/>
            </a:duotone>
            <a:extLst>
              <a:ext uri="{28A0092B-C50C-407E-A947-70E740481C1C}">
                <a14:useLocalDpi xmlns:a14="http://schemas.microsoft.com/office/drawing/2010/main" val="0"/>
              </a:ext>
            </a:extLst>
          </a:blip>
          <a:srcRect t="27499"/>
          <a:stretch/>
        </p:blipFill>
        <p:spPr>
          <a:xfrm>
            <a:off x="-76523" y="3838346"/>
            <a:ext cx="2590606" cy="1260870"/>
          </a:xfrm>
          <a:prstGeom prst="rect">
            <a:avLst/>
          </a:prstGeom>
        </p:spPr>
      </p:pic>
      <p:pic>
        <p:nvPicPr>
          <p:cNvPr id="31" name="Grafik 4">
            <a:extLst>
              <a:ext uri="{FF2B5EF4-FFF2-40B4-BE49-F238E27FC236}">
                <a16:creationId xmlns:a16="http://schemas.microsoft.com/office/drawing/2014/main" id="{FA70F7D8-6C79-7D45-9046-44AF665371FD}"/>
              </a:ext>
            </a:extLst>
          </p:cNvPr>
          <p:cNvPicPr>
            <a:picLocks noChangeAspect="1"/>
          </p:cNvPicPr>
          <p:nvPr/>
        </p:nvPicPr>
        <p:blipFill>
          <a:blip r:embed="rId10">
            <a:clrChange>
              <a:clrFrom>
                <a:srgbClr val="FAFAFB"/>
              </a:clrFrom>
              <a:clrTo>
                <a:srgbClr val="FAFAFB">
                  <a:alpha val="0"/>
                </a:srgbClr>
              </a:clrTo>
            </a:clrChange>
          </a:blip>
          <a:stretch>
            <a:fillRect/>
          </a:stretch>
        </p:blipFill>
        <p:spPr>
          <a:xfrm rot="200615">
            <a:off x="1982756" y="761056"/>
            <a:ext cx="6742899" cy="3605829"/>
          </a:xfrm>
          <a:prstGeom prst="rect">
            <a:avLst/>
          </a:prstGeom>
        </p:spPr>
      </p:pic>
      <p:sp>
        <p:nvSpPr>
          <p:cNvPr id="32" name="TextBox 31">
            <a:extLst>
              <a:ext uri="{FF2B5EF4-FFF2-40B4-BE49-F238E27FC236}">
                <a16:creationId xmlns:a16="http://schemas.microsoft.com/office/drawing/2014/main" id="{59ED3DE7-9496-254A-A5BF-BACF4EAE59C5}"/>
              </a:ext>
            </a:extLst>
          </p:cNvPr>
          <p:cNvSpPr txBox="1"/>
          <p:nvPr/>
        </p:nvSpPr>
        <p:spPr>
          <a:xfrm>
            <a:off x="8460343" y="728957"/>
            <a:ext cx="3639988" cy="31085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white"/>
                </a:solidFill>
                <a:effectLst/>
                <a:uLnTx/>
                <a:uFillTx/>
                <a:latin typeface="Arial Nova" panose="020B0504020202020204" pitchFamily="34" charset="0"/>
                <a:ea typeface="+mn-ea"/>
                <a:cs typeface="+mn-cs"/>
              </a:rPr>
              <a:t>Salient Points of Project Phoenix:</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250 kW Fuel Cell product owned (IP) and developed by South Africans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Establishment of local fuel cell manufacturing facility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Specifically designed to address SA’s power crisis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Job creation: 400</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Supply chain development: R1.2b p.a.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Request from European company for deployment in EU</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Potential to be a significant player in  global stationary fuel cell  markets</a:t>
            </a:r>
          </a:p>
        </p:txBody>
      </p:sp>
      <p:sp>
        <p:nvSpPr>
          <p:cNvPr id="21" name="Text Box 10">
            <a:extLst>
              <a:ext uri="{FF2B5EF4-FFF2-40B4-BE49-F238E27FC236}">
                <a16:creationId xmlns:a16="http://schemas.microsoft.com/office/drawing/2014/main" id="{22FACA8A-8370-7F4F-9DEE-F484FE365979}"/>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pic>
        <p:nvPicPr>
          <p:cNvPr id="17" name="Picture 16" descr="Logo, company name&#10;&#10;Description automatically generated">
            <a:extLst>
              <a:ext uri="{FF2B5EF4-FFF2-40B4-BE49-F238E27FC236}">
                <a16:creationId xmlns:a16="http://schemas.microsoft.com/office/drawing/2014/main" id="{A4A124A3-699E-4F36-8765-FCBA93A309EB}"/>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122" b="89865" l="9951" r="89886">
                        <a14:foregroundMark x1="44372" y1="9122" x2="44372" y2="9122"/>
                      </a14:backgroundRemoval>
                    </a14:imgEffect>
                  </a14:imgLayer>
                </a14:imgProps>
              </a:ext>
              <a:ext uri="{28A0092B-C50C-407E-A947-70E740481C1C}">
                <a14:useLocalDpi xmlns:a14="http://schemas.microsoft.com/office/drawing/2010/main" val="0"/>
              </a:ext>
            </a:extLst>
          </a:blip>
          <a:srcRect b="25646"/>
          <a:stretch/>
        </p:blipFill>
        <p:spPr>
          <a:xfrm>
            <a:off x="229671" y="2583152"/>
            <a:ext cx="1602969" cy="1031627"/>
          </a:xfrm>
          <a:prstGeom prst="rect">
            <a:avLst/>
          </a:prstGeom>
          <a:ln>
            <a:noFill/>
          </a:ln>
        </p:spPr>
      </p:pic>
      <p:pic>
        <p:nvPicPr>
          <p:cNvPr id="2" name="Picture 1">
            <a:extLst>
              <a:ext uri="{FF2B5EF4-FFF2-40B4-BE49-F238E27FC236}">
                <a16:creationId xmlns:a16="http://schemas.microsoft.com/office/drawing/2014/main" id="{896AE136-A9F6-4AA4-8896-7879E99C6A9D}"/>
              </a:ext>
            </a:extLst>
          </p:cNvPr>
          <p:cNvPicPr>
            <a:picLocks noChangeAspect="1"/>
          </p:cNvPicPr>
          <p:nvPr/>
        </p:nvPicPr>
        <p:blipFill>
          <a:blip r:embed="rId13">
            <a:duotone>
              <a:schemeClr val="bg2">
                <a:shade val="45000"/>
                <a:satMod val="135000"/>
              </a:schemeClr>
              <a:prstClr val="white"/>
            </a:duotone>
          </a:blip>
          <a:stretch>
            <a:fillRect/>
          </a:stretch>
        </p:blipFill>
        <p:spPr>
          <a:xfrm>
            <a:off x="8392312" y="4488352"/>
            <a:ext cx="1929738" cy="449391"/>
          </a:xfrm>
          <a:prstGeom prst="rect">
            <a:avLst/>
          </a:prstGeom>
        </p:spPr>
      </p:pic>
      <p:pic>
        <p:nvPicPr>
          <p:cNvPr id="18" name="Picture 17" descr="Logo, company name&#10;&#10;Description automatically generated">
            <a:extLst>
              <a:ext uri="{FF2B5EF4-FFF2-40B4-BE49-F238E27FC236}">
                <a16:creationId xmlns:a16="http://schemas.microsoft.com/office/drawing/2014/main" id="{F71CB24F-BEF3-034C-8045-2F2B2209D28B}"/>
              </a:ext>
            </a:extLst>
          </p:cNvPr>
          <p:cNvPicPr>
            <a:picLocks noChangeAspect="1"/>
          </p:cNvPicPr>
          <p:nvPr/>
        </p:nvPicPr>
        <p:blipFill rotWithShape="1">
          <a:blip r:embed="rId14">
            <a:extLst>
              <a:ext uri="{28A0092B-C50C-407E-A947-70E740481C1C}">
                <a14:useLocalDpi xmlns:a14="http://schemas.microsoft.com/office/drawing/2010/main" val="0"/>
              </a:ext>
            </a:extLst>
          </a:blip>
          <a:srcRect t="76514" b="6775"/>
          <a:stretch/>
        </p:blipFill>
        <p:spPr>
          <a:xfrm>
            <a:off x="231372" y="3581740"/>
            <a:ext cx="1844037" cy="363156"/>
          </a:xfrm>
          <a:prstGeom prst="rect">
            <a:avLst/>
          </a:prstGeom>
          <a:ln>
            <a:solidFill>
              <a:sysClr val="window" lastClr="FFFFFF"/>
            </a:solidFill>
          </a:ln>
        </p:spPr>
      </p:pic>
      <p:pic>
        <p:nvPicPr>
          <p:cNvPr id="23" name="Picture 22" descr="Chart, bar chart&#10;&#10;Description automatically generated">
            <a:extLst>
              <a:ext uri="{FF2B5EF4-FFF2-40B4-BE49-F238E27FC236}">
                <a16:creationId xmlns:a16="http://schemas.microsoft.com/office/drawing/2014/main" id="{DC04361D-8684-4E6F-9535-997C08FB6B6C}"/>
              </a:ext>
            </a:extLst>
          </p:cNvPr>
          <p:cNvPicPr>
            <a:picLocks noChangeAspect="1"/>
          </p:cNvPicPr>
          <p:nvPr/>
        </p:nvPicPr>
        <p:blipFill rotWithShape="1">
          <a:blip r:embed="rId15">
            <a:extLst>
              <a:ext uri="{28A0092B-C50C-407E-A947-70E740481C1C}">
                <a14:useLocalDpi xmlns:a14="http://schemas.microsoft.com/office/drawing/2010/main" val="0"/>
              </a:ext>
            </a:extLst>
          </a:blip>
          <a:srcRect l="16720" r="17028"/>
          <a:stretch/>
        </p:blipFill>
        <p:spPr>
          <a:xfrm>
            <a:off x="109021" y="5668176"/>
            <a:ext cx="3065708" cy="1405136"/>
          </a:xfrm>
          <a:prstGeom prst="rect">
            <a:avLst/>
          </a:prstGeom>
        </p:spPr>
      </p:pic>
      <p:sp>
        <p:nvSpPr>
          <p:cNvPr id="22" name="TextBox 21">
            <a:extLst>
              <a:ext uri="{FF2B5EF4-FFF2-40B4-BE49-F238E27FC236}">
                <a16:creationId xmlns:a16="http://schemas.microsoft.com/office/drawing/2014/main" id="{5A6E2C32-0F55-2B2B-E6F8-DB29A0D37E1C}"/>
              </a:ext>
            </a:extLst>
          </p:cNvPr>
          <p:cNvSpPr txBox="1"/>
          <p:nvPr/>
        </p:nvSpPr>
        <p:spPr>
          <a:xfrm>
            <a:off x="283907" y="236989"/>
            <a:ext cx="196810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Funding Partners</a:t>
            </a:r>
          </a:p>
        </p:txBody>
      </p:sp>
      <p:pic>
        <p:nvPicPr>
          <p:cNvPr id="24" name="Picture 23" descr="Logo, company name&#10;&#10;Description automatically generated">
            <a:extLst>
              <a:ext uri="{FF2B5EF4-FFF2-40B4-BE49-F238E27FC236}">
                <a16:creationId xmlns:a16="http://schemas.microsoft.com/office/drawing/2014/main" id="{A33361CA-7C72-BC0D-38C1-29124EBC4832}"/>
              </a:ext>
            </a:extLst>
          </p:cNvPr>
          <p:cNvPicPr>
            <a:picLocks noChangeAspect="1"/>
          </p:cNvPicPr>
          <p:nvPr/>
        </p:nvPicPr>
        <p:blipFill>
          <a:blip r:embed="rId16"/>
          <a:stretch>
            <a:fillRect/>
          </a:stretch>
        </p:blipFill>
        <p:spPr>
          <a:xfrm>
            <a:off x="3174729" y="5639776"/>
            <a:ext cx="1919302" cy="1622849"/>
          </a:xfrm>
          <a:prstGeom prst="rect">
            <a:avLst/>
          </a:prstGeom>
        </p:spPr>
      </p:pic>
      <p:pic>
        <p:nvPicPr>
          <p:cNvPr id="25" name="Picture 24" descr="Logo, company name&#10;&#10;Description automatically generated">
            <a:extLst>
              <a:ext uri="{FF2B5EF4-FFF2-40B4-BE49-F238E27FC236}">
                <a16:creationId xmlns:a16="http://schemas.microsoft.com/office/drawing/2014/main" id="{63933672-6989-05BC-7EE4-AC9191DB029C}"/>
              </a:ext>
            </a:extLst>
          </p:cNvPr>
          <p:cNvPicPr>
            <a:picLocks noChangeAspect="1"/>
          </p:cNvPicPr>
          <p:nvPr/>
        </p:nvPicPr>
        <p:blipFill>
          <a:blip r:embed="rId17"/>
          <a:stretch>
            <a:fillRect/>
          </a:stretch>
        </p:blipFill>
        <p:spPr>
          <a:xfrm>
            <a:off x="5089763" y="5639775"/>
            <a:ext cx="2554380" cy="1622849"/>
          </a:xfrm>
          <a:prstGeom prst="rect">
            <a:avLst/>
          </a:prstGeom>
        </p:spPr>
      </p:pic>
      <p:sp>
        <p:nvSpPr>
          <p:cNvPr id="26" name="TextBox 25">
            <a:extLst>
              <a:ext uri="{FF2B5EF4-FFF2-40B4-BE49-F238E27FC236}">
                <a16:creationId xmlns:a16="http://schemas.microsoft.com/office/drawing/2014/main" id="{7763376D-B598-CFF7-09D5-819489E5BE06}"/>
              </a:ext>
            </a:extLst>
          </p:cNvPr>
          <p:cNvSpPr txBox="1"/>
          <p:nvPr/>
        </p:nvSpPr>
        <p:spPr>
          <a:xfrm>
            <a:off x="2590606" y="5067802"/>
            <a:ext cx="358822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Land and Infrastructure  Partners</a:t>
            </a:r>
          </a:p>
        </p:txBody>
      </p:sp>
      <p:sp>
        <p:nvSpPr>
          <p:cNvPr id="29" name="TextBox 28">
            <a:extLst>
              <a:ext uri="{FF2B5EF4-FFF2-40B4-BE49-F238E27FC236}">
                <a16:creationId xmlns:a16="http://schemas.microsoft.com/office/drawing/2014/main" id="{943BBB2A-9E6E-85E5-B2EB-060505EC51AB}"/>
              </a:ext>
            </a:extLst>
          </p:cNvPr>
          <p:cNvSpPr txBox="1"/>
          <p:nvPr/>
        </p:nvSpPr>
        <p:spPr>
          <a:xfrm>
            <a:off x="8260260" y="4060623"/>
            <a:ext cx="380583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Technical Partners</a:t>
            </a:r>
          </a:p>
        </p:txBody>
      </p:sp>
      <p:pic>
        <p:nvPicPr>
          <p:cNvPr id="33" name="Picture 32" descr="A picture containing graphical user interface&#10;&#10;Description automatically generated">
            <a:extLst>
              <a:ext uri="{FF2B5EF4-FFF2-40B4-BE49-F238E27FC236}">
                <a16:creationId xmlns:a16="http://schemas.microsoft.com/office/drawing/2014/main" id="{C8B33E51-A93B-1AA9-A8B8-7222109C022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01771" y="5577838"/>
            <a:ext cx="2680423" cy="926566"/>
          </a:xfrm>
          <a:prstGeom prst="rect">
            <a:avLst/>
          </a:prstGeom>
        </p:spPr>
      </p:pic>
      <p:pic>
        <p:nvPicPr>
          <p:cNvPr id="34" name="Picture 33" descr="A picture containing text, clock&#10;&#10;Description automatically generated">
            <a:extLst>
              <a:ext uri="{FF2B5EF4-FFF2-40B4-BE49-F238E27FC236}">
                <a16:creationId xmlns:a16="http://schemas.microsoft.com/office/drawing/2014/main" id="{F8254B26-AA46-06E5-A339-C6EA7503617A}"/>
              </a:ext>
            </a:extLst>
          </p:cNvPr>
          <p:cNvPicPr>
            <a:picLocks noChangeAspect="1"/>
          </p:cNvPicPr>
          <p:nvPr/>
        </p:nvPicPr>
        <p:blipFill>
          <a:blip r:embed="rId19"/>
          <a:stretch>
            <a:fillRect/>
          </a:stretch>
        </p:blipFill>
        <p:spPr>
          <a:xfrm>
            <a:off x="3637782" y="3066304"/>
            <a:ext cx="2684311" cy="588963"/>
          </a:xfrm>
          <a:prstGeom prst="rect">
            <a:avLst/>
          </a:prstGeom>
        </p:spPr>
      </p:pic>
    </p:spTree>
    <p:extLst>
      <p:ext uri="{BB962C8B-B14F-4D97-AF65-F5344CB8AC3E}">
        <p14:creationId xmlns:p14="http://schemas.microsoft.com/office/powerpoint/2010/main" val="402252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7559675"/>
          </a:xfrm>
          <a:prstGeom prst="rect">
            <a:avLst/>
          </a:prstGeom>
          <a:solidFill>
            <a:srgbClr val="3F6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ED7FE277-1E13-48D4-8C0A-D7785B2B19E2}"/>
              </a:ext>
            </a:extLst>
          </p:cNvPr>
          <p:cNvPicPr/>
          <p:nvPr/>
        </p:nvPicPr>
        <p:blipFill>
          <a:blip r:embed="rId3" cstate="print">
            <a:lum bright="70000" contrast="-70000"/>
            <a:extLst>
              <a:ext uri="{BEBA8EAE-BF5A-486C-A8C5-ECC9F3942E4B}">
                <a14:imgProps xmlns:a14="http://schemas.microsoft.com/office/drawing/2010/main">
                  <a14:imgLayer r:embed="rId4">
                    <a14:imgEffect>
                      <a14:backgroundRemoval t="0" b="100000" l="3128" r="100000">
                        <a14:foregroundMark x1="9194" y1="32733" x2="9668" y2="70270"/>
                        <a14:foregroundMark x1="32417" y1="29129" x2="32417" y2="29129"/>
                        <a14:foregroundMark x1="37820" y1="29730" x2="37820" y2="29730"/>
                        <a14:foregroundMark x1="42370" y1="31231" x2="42370" y2="31231"/>
                        <a14:foregroundMark x1="52227" y1="30631" x2="52227" y2="30631"/>
                        <a14:foregroundMark x1="55355" y1="35135" x2="55355" y2="35135"/>
                        <a14:foregroundMark x1="59147" y1="38138" x2="59147" y2="38138"/>
                        <a14:foregroundMark x1="62180" y1="29129" x2="62180" y2="29129"/>
                        <a14:foregroundMark x1="68341" y1="29730" x2="68341" y2="29730"/>
                        <a14:foregroundMark x1="74692" y1="29129" x2="74692" y2="29129"/>
                        <a14:foregroundMark x1="81327" y1="29129" x2="81327" y2="29129"/>
                        <a14:foregroundMark x1="88436" y1="29730" x2="88436" y2="29730"/>
                        <a14:foregroundMark x1="93365" y1="29129" x2="93365" y2="29129"/>
                      </a14:backgroundRemoval>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076180" y="-33434"/>
            <a:ext cx="2014220" cy="635635"/>
          </a:xfrm>
          <a:prstGeom prst="rect">
            <a:avLst/>
          </a:prstGeom>
        </p:spPr>
      </p:pic>
      <p:sp>
        <p:nvSpPr>
          <p:cNvPr id="10" name="Date Placeholder 9">
            <a:extLst>
              <a:ext uri="{FF2B5EF4-FFF2-40B4-BE49-F238E27FC236}">
                <a16:creationId xmlns:a16="http://schemas.microsoft.com/office/drawing/2014/main" id="{2F851888-1274-4E66-800E-C0DD3D2E1165}"/>
              </a:ext>
            </a:extLst>
          </p:cNvPr>
          <p:cNvSpPr>
            <a:spLocks noGrp="1"/>
          </p:cNvSpPr>
          <p:nvPr>
            <p:ph type="dt" sz="half" idx="10"/>
          </p:nvPr>
        </p:nvSpPr>
        <p:spPr>
          <a:xfrm>
            <a:off x="1153391" y="7214120"/>
            <a:ext cx="862446" cy="2519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38F360-685E-49E3-A5BD-B86D648DCAEB}" type="datetime1">
              <a:rPr kumimoji="0" lang="en-US" sz="950" b="0" i="0" u="none" strike="noStrike" kern="1200" cap="none" spc="0" normalizeH="0" baseline="0" noProof="0" smtClean="0">
                <a:ln>
                  <a:noFill/>
                </a:ln>
                <a:solidFill>
                  <a:srgbClr val="FFFFFF">
                    <a:alpha val="80000"/>
                  </a:srgbClr>
                </a:solidFill>
                <a:effectLst/>
                <a:uLnTx/>
                <a:uFillTx/>
                <a:latin typeface="Calibri Light"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7/8/2022</a:t>
            </a:fld>
            <a:endParaRPr kumimoji="0" lang="en-US" sz="950" b="0" i="0" u="none" strike="noStrike" kern="1200" cap="none" spc="0" normalizeH="0" baseline="0" noProof="0" dirty="0">
              <a:ln>
                <a:noFill/>
              </a:ln>
              <a:solidFill>
                <a:srgbClr val="FFFFFF">
                  <a:alpha val="80000"/>
                </a:srgbClr>
              </a:solidFill>
              <a:effectLst/>
              <a:uLnTx/>
              <a:uFillTx/>
              <a:latin typeface="Calibri Light" panose="020F0302020204030204"/>
              <a:ea typeface="+mn-ea"/>
              <a:cs typeface="+mn-cs"/>
            </a:endParaRPr>
          </a:p>
        </p:txBody>
      </p:sp>
      <p:sp>
        <p:nvSpPr>
          <p:cNvPr id="12" name="Slide Number Placeholder 11">
            <a:extLst>
              <a:ext uri="{FF2B5EF4-FFF2-40B4-BE49-F238E27FC236}">
                <a16:creationId xmlns:a16="http://schemas.microsoft.com/office/drawing/2014/main" id="{31B766D7-43A6-47DB-B4D4-F8CF230C658C}"/>
              </a:ext>
            </a:extLst>
          </p:cNvPr>
          <p:cNvSpPr>
            <a:spLocks noGrp="1"/>
          </p:cNvSpPr>
          <p:nvPr>
            <p:ph type="sldNum" sz="quarter" idx="12"/>
          </p:nvPr>
        </p:nvSpPr>
        <p:spPr>
          <a:xfrm>
            <a:off x="11530965" y="7171855"/>
            <a:ext cx="608101" cy="31172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1" i="0" u="none" strike="noStrike" kern="1200" cap="none" spc="0" normalizeH="0" baseline="0" noProof="0" smtClean="0">
                <a:ln>
                  <a:noFill/>
                </a:ln>
                <a:solidFill>
                  <a:prstClr val="white">
                    <a:alpha val="2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prstClr val="white">
                  <a:alpha val="25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DAC03838-9831-954C-8016-AC658BC91632}"/>
              </a:ext>
            </a:extLst>
          </p:cNvPr>
          <p:cNvSpPr/>
          <p:nvPr/>
        </p:nvSpPr>
        <p:spPr>
          <a:xfrm>
            <a:off x="1581059" y="531079"/>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
        <p:nvSpPr>
          <p:cNvPr id="14" name="Text Box 10">
            <a:extLst>
              <a:ext uri="{FF2B5EF4-FFF2-40B4-BE49-F238E27FC236}">
                <a16:creationId xmlns:a16="http://schemas.microsoft.com/office/drawing/2014/main" id="{7A436064-35F3-EB44-96A0-BB31E1489091}"/>
              </a:ext>
            </a:extLst>
          </p:cNvPr>
          <p:cNvSpPr txBox="1"/>
          <p:nvPr/>
        </p:nvSpPr>
        <p:spPr>
          <a:xfrm>
            <a:off x="10623550" y="284383"/>
            <a:ext cx="1814830" cy="4857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235" rtl="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rgbClr val="99FF66"/>
                </a:solidFill>
                <a:effectLst/>
                <a:uLnTx/>
                <a:uFillTx/>
                <a:latin typeface="Calibri" panose="020F0502020204030204" pitchFamily="34" charset="0"/>
                <a:ea typeface="Calibri"/>
                <a:cs typeface="Times New Roman"/>
              </a:rPr>
              <a:t>Energy Systems</a:t>
            </a:r>
          </a:p>
        </p:txBody>
      </p:sp>
      <p:grpSp>
        <p:nvGrpSpPr>
          <p:cNvPr id="78" name="Group 77">
            <a:extLst>
              <a:ext uri="{FF2B5EF4-FFF2-40B4-BE49-F238E27FC236}">
                <a16:creationId xmlns:a16="http://schemas.microsoft.com/office/drawing/2014/main" id="{ABD908A3-C395-1A4B-95F6-EF71DEE5C485}"/>
              </a:ext>
            </a:extLst>
          </p:cNvPr>
          <p:cNvGrpSpPr/>
          <p:nvPr/>
        </p:nvGrpSpPr>
        <p:grpSpPr>
          <a:xfrm>
            <a:off x="1254768" y="207914"/>
            <a:ext cx="9708197" cy="1844334"/>
            <a:chOff x="-564196" y="-1003681"/>
            <a:chExt cx="9708197" cy="1844334"/>
          </a:xfrm>
        </p:grpSpPr>
        <p:sp>
          <p:nvSpPr>
            <p:cNvPr id="79" name="Rectangle 78">
              <a:extLst>
                <a:ext uri="{FF2B5EF4-FFF2-40B4-BE49-F238E27FC236}">
                  <a16:creationId xmlns:a16="http://schemas.microsoft.com/office/drawing/2014/main" id="{BFBE07C8-C5B9-8D47-9372-B3028B0F0D8D}"/>
                </a:ext>
              </a:extLst>
            </p:cNvPr>
            <p:cNvSpPr/>
            <p:nvPr/>
          </p:nvSpPr>
          <p:spPr>
            <a:xfrm>
              <a:off x="-564196" y="-1003681"/>
              <a:ext cx="9147704" cy="584775"/>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Arial Unicode MS" panose="020B0604020202020204" pitchFamily="34" charset="-128"/>
                  <a:cs typeface="Arial" panose="020B0604020202020204" pitchFamily="34" charset="0"/>
                </a:rPr>
                <a:t>Contact Details</a:t>
              </a:r>
            </a:p>
          </p:txBody>
        </p:sp>
        <p:sp>
          <p:nvSpPr>
            <p:cNvPr id="80" name="Rectangle 79">
              <a:extLst>
                <a:ext uri="{FF2B5EF4-FFF2-40B4-BE49-F238E27FC236}">
                  <a16:creationId xmlns:a16="http://schemas.microsoft.com/office/drawing/2014/main" id="{E34112BB-114A-A74A-A50D-BC6C81C2BFBB}"/>
                </a:ext>
              </a:extLst>
            </p:cNvPr>
            <p:cNvSpPr/>
            <p:nvPr/>
          </p:nvSpPr>
          <p:spPr>
            <a:xfrm>
              <a:off x="1" y="579043"/>
              <a:ext cx="9144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grpSp>
      <p:pic>
        <p:nvPicPr>
          <p:cNvPr id="13" name="Content Placeholder 3">
            <a:extLst>
              <a:ext uri="{FF2B5EF4-FFF2-40B4-BE49-F238E27FC236}">
                <a16:creationId xmlns:a16="http://schemas.microsoft.com/office/drawing/2014/main" id="{665AEE23-D365-2BE4-3EDC-BB91D0A3D575}"/>
              </a:ext>
            </a:extLst>
          </p:cNvPr>
          <p:cNvPicPr>
            <a:picLocks noChangeAspect="1"/>
          </p:cNvPicPr>
          <p:nvPr/>
        </p:nvPicPr>
        <p:blipFill rotWithShape="1">
          <a:blip r:embed="rId5"/>
          <a:srcRect l="2894" r="10863" b="-1"/>
          <a:stretch/>
        </p:blipFill>
        <p:spPr>
          <a:xfrm>
            <a:off x="472109" y="976508"/>
            <a:ext cx="11370365" cy="6237612"/>
          </a:xfrm>
          <a:prstGeom prst="rect">
            <a:avLst/>
          </a:prstGeom>
        </p:spPr>
      </p:pic>
      <p:pic>
        <p:nvPicPr>
          <p:cNvPr id="15" name="Picture 14">
            <a:extLst>
              <a:ext uri="{FF2B5EF4-FFF2-40B4-BE49-F238E27FC236}">
                <a16:creationId xmlns:a16="http://schemas.microsoft.com/office/drawing/2014/main" id="{C33FA405-0133-B4A9-09DD-D717D6553469}"/>
              </a:ext>
            </a:extLst>
          </p:cNvPr>
          <p:cNvPicPr/>
          <p:nvPr/>
        </p:nvPicPr>
        <p:blipFill>
          <a:blip r:embed="rId6" cstate="print">
            <a:extLst>
              <a:ext uri="{BEBA8EAE-BF5A-486C-A8C5-ECC9F3942E4B}">
                <a14:imgProps xmlns:a14="http://schemas.microsoft.com/office/drawing/2010/main">
                  <a14:imgLayer r:embed="rId7">
                    <a14:imgEffect>
                      <a14:backgroundRemoval t="455" b="94318" l="1617" r="97229"/>
                    </a14:imgEffect>
                  </a14:imgLayer>
                </a14:imgProps>
              </a:ext>
              <a:ext uri="{28A0092B-C50C-407E-A947-70E740481C1C}">
                <a14:useLocalDpi xmlns:a14="http://schemas.microsoft.com/office/drawing/2010/main" val="0"/>
              </a:ext>
            </a:extLst>
          </a:blip>
          <a:stretch>
            <a:fillRect/>
          </a:stretch>
        </p:blipFill>
        <p:spPr>
          <a:xfrm>
            <a:off x="0" y="6643281"/>
            <a:ext cx="862446" cy="949828"/>
          </a:xfrm>
          <a:prstGeom prst="rect">
            <a:avLst/>
          </a:prstGeom>
        </p:spPr>
      </p:pic>
      <p:pic>
        <p:nvPicPr>
          <p:cNvPr id="16" name="Picture 15" descr="Logo, company name&#10;&#10;Description automatically generated">
            <a:extLst>
              <a:ext uri="{FF2B5EF4-FFF2-40B4-BE49-F238E27FC236}">
                <a16:creationId xmlns:a16="http://schemas.microsoft.com/office/drawing/2014/main" id="{2E046F8E-02FC-8D8A-764D-8727DE09E1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959" y="2590821"/>
            <a:ext cx="8909491" cy="3959102"/>
          </a:xfrm>
          <a:prstGeom prst="rect">
            <a:avLst/>
          </a:prstGeom>
        </p:spPr>
      </p:pic>
    </p:spTree>
    <p:extLst>
      <p:ext uri="{BB962C8B-B14F-4D97-AF65-F5344CB8AC3E}">
        <p14:creationId xmlns:p14="http://schemas.microsoft.com/office/powerpoint/2010/main" val="16811553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774</TotalTime>
  <Words>865</Words>
  <Application>Microsoft Office PowerPoint</Application>
  <PresentationFormat>Custom</PresentationFormat>
  <Paragraphs>126</Paragraphs>
  <Slides>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 Arail Nova</vt:lpstr>
      <vt:lpstr>Arial</vt:lpstr>
      <vt:lpstr>Arial Nova</vt:lpstr>
      <vt:lpstr>Avenir Next LT Pro</vt:lpstr>
      <vt:lpstr>Calibri</vt:lpstr>
      <vt:lpstr>Calibri Light</vt:lpstr>
      <vt:lpstr>Metropolitan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Mashudu Ramano</dc:creator>
  <cp:lastModifiedBy>gwynbryanjones@yahoo.co.uk</cp:lastModifiedBy>
  <cp:revision>60</cp:revision>
  <dcterms:created xsi:type="dcterms:W3CDTF">2022-01-18T18:51:36Z</dcterms:created>
  <dcterms:modified xsi:type="dcterms:W3CDTF">2022-07-08T16:57:55Z</dcterms:modified>
</cp:coreProperties>
</file>